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74" r:id="rId3"/>
    <p:sldId id="354" r:id="rId4"/>
    <p:sldId id="367" r:id="rId5"/>
    <p:sldId id="368" r:id="rId6"/>
    <p:sldId id="372" r:id="rId7"/>
    <p:sldId id="3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86EE-7B4E-4B1A-955D-5BD04D10FA8A}" type="datetimeFigureOut">
              <a:rPr lang="en-US" smtClean="0"/>
              <a:t>8/4/2023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CC265-52C5-41FD-B136-884184650B78}" type="slidenum">
              <a:rPr lang="en-US" smtClean="0"/>
              <a:t>‹N›</a:t>
            </a:fld>
            <a:endParaRPr lang="en-US"/>
          </a:p>
        </p:txBody>
      </p:sp>
    </p:spTree>
    <p:extLst>
      <p:ext uri="{BB962C8B-B14F-4D97-AF65-F5344CB8AC3E}">
        <p14:creationId xmlns:p14="http://schemas.microsoft.com/office/powerpoint/2010/main" val="53736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BD89932B-24DE-4CFD-BA7E-18FB709DCA03}"/>
              </a:ext>
            </a:extLst>
          </p:cNvPr>
          <p:cNvSpPr>
            <a:spLocks noGrp="1" noRot="1" noChangeAspect="1" noTextEdit="1"/>
          </p:cNvSpPr>
          <p:nvPr>
            <p:ph type="sldImg"/>
          </p:nvPr>
        </p:nvSpPr>
        <p:spPr>
          <a:ln/>
        </p:spPr>
      </p:sp>
      <p:sp>
        <p:nvSpPr>
          <p:cNvPr id="10243" name="Segnaposto note 2">
            <a:extLst>
              <a:ext uri="{FF2B5EF4-FFF2-40B4-BE49-F238E27FC236}">
                <a16:creationId xmlns:a16="http://schemas.microsoft.com/office/drawing/2014/main" id="{4F6F74C9-D106-46F3-A28E-860B446455C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Arial" panose="020B0604020202020204" pitchFamily="34" charset="0"/>
                <a:cs typeface="Arial" panose="020B0604020202020204" pitchFamily="34" charset="0"/>
              </a:rPr>
              <a:t>a public good with a high fixed cost of production and a relatively small cost of imitation</a:t>
            </a:r>
          </a:p>
          <a:p>
            <a:endParaRPr lang="en-US" altLang="it-IT">
              <a:latin typeface="Arial" panose="020B0604020202020204" pitchFamily="34" charset="0"/>
              <a:cs typeface="Arial" panose="020B0604020202020204" pitchFamily="34" charset="0"/>
            </a:endParaRPr>
          </a:p>
          <a:p>
            <a:r>
              <a:rPr lang="en-US" altLang="it-IT">
                <a:latin typeface="Arial" panose="020B0604020202020204" pitchFamily="34" charset="0"/>
                <a:cs typeface="Arial" panose="020B0604020202020204" pitchFamily="34" charset="0"/>
              </a:rPr>
              <a:t>Economic innovation research traditionally argues for government intervention in</a:t>
            </a:r>
          </a:p>
          <a:p>
            <a:r>
              <a:rPr lang="en-US" altLang="it-IT">
                <a:latin typeface="Arial" panose="020B0604020202020204" pitchFamily="34" charset="0"/>
                <a:cs typeface="Arial" panose="020B0604020202020204" pitchFamily="34" charset="0"/>
              </a:rPr>
              <a:t>the case of market failure, which is characterized by the imperfect allocation of resources,</a:t>
            </a:r>
          </a:p>
          <a:p>
            <a:r>
              <a:rPr lang="en-US" altLang="it-IT">
                <a:latin typeface="Arial" panose="020B0604020202020204" pitchFamily="34" charset="0"/>
                <a:cs typeface="Arial" panose="020B0604020202020204" pitchFamily="34" charset="0"/>
              </a:rPr>
              <a:t>for example, due to imperfect competition, information failures, negative externalities,</a:t>
            </a:r>
          </a:p>
          <a:p>
            <a:r>
              <a:rPr lang="en-US" altLang="it-IT">
                <a:latin typeface="Arial" panose="020B0604020202020204" pitchFamily="34" charset="0"/>
                <a:cs typeface="Arial" panose="020B0604020202020204" pitchFamily="34" charset="0"/>
              </a:rPr>
              <a:t>public goods, and coordination failures (Bator, 1958).</a:t>
            </a:r>
          </a:p>
          <a:p>
            <a:endParaRPr lang="en-US" altLang="it-IT">
              <a:latin typeface="Arial" panose="020B0604020202020204" pitchFamily="34" charset="0"/>
              <a:cs typeface="Arial" panose="020B0604020202020204" pitchFamily="34" charset="0"/>
            </a:endParaRPr>
          </a:p>
          <a:p>
            <a:r>
              <a:rPr lang="en-US" altLang="it-IT">
                <a:latin typeface="Arial" panose="020B0604020202020204" pitchFamily="34" charset="0"/>
                <a:cs typeface="Arial" panose="020B0604020202020204" pitchFamily="34" charset="0"/>
              </a:rPr>
              <a:t>Benchmarks:</a:t>
            </a:r>
          </a:p>
          <a:p>
            <a:r>
              <a:rPr lang="en-US" altLang="it-IT">
                <a:latin typeface="Arial" panose="020B0604020202020204" pitchFamily="34" charset="0"/>
                <a:cs typeface="Arial" panose="020B0604020202020204" pitchFamily="34" charset="0"/>
              </a:rPr>
              <a:t>Rewards are positive incentives that make people better off.</a:t>
            </a:r>
          </a:p>
          <a:p>
            <a:r>
              <a:rPr lang="en-US" altLang="it-IT">
                <a:latin typeface="Arial" panose="020B0604020202020204" pitchFamily="34" charset="0"/>
                <a:cs typeface="Arial" panose="020B0604020202020204" pitchFamily="34" charset="0"/>
              </a:rPr>
              <a:t>Penalties are negative incentives that make people worse off.</a:t>
            </a:r>
          </a:p>
          <a:p>
            <a:r>
              <a:rPr lang="en-US" altLang="it-IT">
                <a:latin typeface="Arial" panose="020B0604020202020204" pitchFamily="34" charset="0"/>
                <a:cs typeface="Arial" panose="020B0604020202020204" pitchFamily="34" charset="0"/>
              </a:rPr>
              <a:t>Both positive and negative incentives affect people’s choices and behavior.</a:t>
            </a:r>
          </a:p>
          <a:p>
            <a:r>
              <a:rPr lang="en-US" altLang="it-IT">
                <a:latin typeface="Arial" panose="020B0604020202020204" pitchFamily="34" charset="0"/>
                <a:cs typeface="Arial" panose="020B0604020202020204" pitchFamily="34" charset="0"/>
              </a:rPr>
              <a:t>People’s views of rewards and penalties differ because people have different values. Therefore, an incentive can influence different individuals in different ways.</a:t>
            </a:r>
          </a:p>
          <a:p>
            <a:r>
              <a:rPr lang="en-US" altLang="it-IT">
                <a:latin typeface="Arial" panose="020B0604020202020204" pitchFamily="34" charset="0"/>
                <a:cs typeface="Arial" panose="020B0604020202020204" pitchFamily="34" charset="0"/>
              </a:rPr>
              <a:t>Responses to incentives are predictable because people usually pursue their self-interest.</a:t>
            </a:r>
          </a:p>
          <a:p>
            <a:r>
              <a:rPr lang="en-US" altLang="it-IT">
                <a:latin typeface="Arial" panose="020B0604020202020204" pitchFamily="34" charset="0"/>
                <a:cs typeface="Arial" panose="020B0604020202020204" pitchFamily="34" charset="0"/>
              </a:rPr>
              <a:t>Changes in incentives cause people to change their behavior in predictable ways.</a:t>
            </a:r>
          </a:p>
          <a:p>
            <a:r>
              <a:rPr lang="en-US" altLang="it-IT">
                <a:latin typeface="Arial" panose="020B0604020202020204" pitchFamily="34" charset="0"/>
                <a:cs typeface="Arial" panose="020B0604020202020204" pitchFamily="34" charset="0"/>
              </a:rPr>
              <a:t>Incentives can be monetary or non-monetary.</a:t>
            </a:r>
          </a:p>
          <a:p>
            <a:r>
              <a:rPr lang="en-US" altLang="it-IT">
                <a:latin typeface="Arial" panose="020B0604020202020204" pitchFamily="34" charset="0"/>
                <a:cs typeface="Arial" panose="020B0604020202020204" pitchFamily="34" charset="0"/>
              </a:rPr>
              <a:t>Acting as consumers, producers, workers, savers, investors, and citizens, people respond to incentives in order to allocate their scarce resources in ways that provide the highest possible returns to them.</a:t>
            </a:r>
          </a:p>
          <a:p>
            <a:endParaRPr lang="en-US" altLang="it-IT">
              <a:latin typeface="Arial" panose="020B0604020202020204" pitchFamily="34" charset="0"/>
              <a:cs typeface="Arial" panose="020B0604020202020204" pitchFamily="34" charset="0"/>
            </a:endParaRPr>
          </a:p>
          <a:p>
            <a:r>
              <a:rPr lang="it-IT" altLang="it-IT">
                <a:latin typeface="Arial" panose="020B0604020202020204" pitchFamily="34" charset="0"/>
                <a:cs typeface="Arial" panose="020B0604020202020204" pitchFamily="34" charset="0"/>
              </a:rPr>
              <a:t> La semplice indicazione della teoria economica è che, date certe condizioni per un efficiente funzionamento dei mercati, gli agenti, perseguendo il proprio interesse individuale, realizzano anche gli interessi della società nel suo complesso. L'intervento dello Stato nell'economia si giustifica se, per una qualsiasi ragione, i mercati non sono concorrenziali, cioè se vi sono 'fallimenti del mercato'. Gli incentivi possono essere quindi visti come strumenti utilizzati dallo Stato per ristabilire le condizioni dell'economia concorrenziale. </a:t>
            </a:r>
          </a:p>
          <a:p>
            <a:endParaRPr lang="it-IT" altLang="it-IT">
              <a:latin typeface="Arial" panose="020B0604020202020204" pitchFamily="34" charset="0"/>
              <a:cs typeface="Arial" panose="020B0604020202020204" pitchFamily="34" charset="0"/>
            </a:endParaRPr>
          </a:p>
          <a:p>
            <a:r>
              <a:rPr lang="it-IT" altLang="it-IT">
                <a:latin typeface="Arial" panose="020B0604020202020204" pitchFamily="34" charset="0"/>
                <a:cs typeface="Arial" panose="020B0604020202020204" pitchFamily="34" charset="0"/>
              </a:rPr>
              <a:t>Da un lato quindi vi è lo Stato che persegue obiettivi di equità e di efficienza, e dall'altro un numero elevato di agenti il cui comportamento può essere descritto dalle teorie dell'impresa o del consumatore rappresentativo. In questo contesto non si pongono né problemi di non osservabilità dei comportamenti degli agenti, né problemi di asimmetria delle informazioni (situazioni in cui gli agenti siano in possesso di informazioni non conosciute dallo Stato).</a:t>
            </a:r>
            <a:br>
              <a:rPr lang="it-IT" altLang="it-IT">
                <a:latin typeface="Arial" panose="020B0604020202020204" pitchFamily="34" charset="0"/>
                <a:cs typeface="Arial" panose="020B0604020202020204" pitchFamily="34" charset="0"/>
              </a:rPr>
            </a:br>
            <a:r>
              <a:rPr lang="it-IT" altLang="it-IT">
                <a:latin typeface="Arial" panose="020B0604020202020204" pitchFamily="34" charset="0"/>
                <a:cs typeface="Arial" panose="020B0604020202020204" pitchFamily="34" charset="0"/>
              </a:rPr>
              <a:t>La nuova teoria degli incentivi mette invece l'accento su quegli schemi di contratto che si sviluppano in un contesto caratterizzato da asimmetria informativa. Al centro della nuova teoria degli incentivi vi è il rapporto principale-agente, cioè una situazione nella quale un soggetto (agente) agisce per conto di un altro (principale). Se l'agente persegue obiettivi in contrasto con quelli del principale e quest'ultimo non può, in modo perfetto e a costo zero, sorvegliarne le azioni e controllare le informazioni da esso fornite, sorge il problema principale-agente. Gli schemi di incentivi che possono essere utilizzati per affrontare tale problema sono stati discussi da Ross (v., 1973), Mirrlees (v., 1976), Calvo e Wellisz (v., 1978) e Becker e Stigler (v., 1974), e si riferiscono alle diverse situazioni di informazione asimmetrica: l'azzardo morale e la selezione avversa. </a:t>
            </a:r>
          </a:p>
          <a:p>
            <a:endParaRPr lang="en-US" altLang="it-IT">
              <a:latin typeface="Arial" panose="020B0604020202020204" pitchFamily="34" charset="0"/>
              <a:cs typeface="Arial" panose="020B0604020202020204" pitchFamily="34" charset="0"/>
            </a:endParaRPr>
          </a:p>
          <a:p>
            <a:r>
              <a:rPr lang="en-US" altLang="it-IT">
                <a:latin typeface="Arial" panose="020B0604020202020204" pitchFamily="34" charset="0"/>
                <a:cs typeface="Arial" panose="020B0604020202020204" pitchFamily="34" charset="0"/>
              </a:rPr>
              <a:t>Deci e Ryan (1985): lavoro di psicologia sociale su solving a puzzle. Gli studenti che erano pagati per due giorni ci mettevano meno effort il terzo giorno se non pagati (rispetto a qulli mai pagati)</a:t>
            </a:r>
          </a:p>
        </p:txBody>
      </p:sp>
      <p:sp>
        <p:nvSpPr>
          <p:cNvPr id="10244" name="Segnaposto numero diapositiva 3">
            <a:extLst>
              <a:ext uri="{FF2B5EF4-FFF2-40B4-BE49-F238E27FC236}">
                <a16:creationId xmlns:a16="http://schemas.microsoft.com/office/drawing/2014/main" id="{2A21F6A2-4903-45A9-A896-CD948F4AD3A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1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1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1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1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864605-67C5-4C9C-96E9-78421128DC7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28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71DC0-45C4-4FF1-94DF-E8EB5132154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790F573C-3D3B-4B30-9B0F-52913D254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839D43C8-66A0-4C3F-A13F-384C8072EDD8}"/>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92CE1B25-15C7-4433-99E0-A77CE9A793C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76480B6-C88C-4BF2-A002-EEA3F41633A3}"/>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62566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C01476-0371-40BC-9EF0-5FECC223A5D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3846727A-040C-4172-8EAF-06F13C42076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00B1BCD-E5A2-4F2E-8C56-15D887A5F4A5}"/>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DB69C09E-50F9-4525-A9BF-968D575FD58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F003B99F-524F-42DB-96E8-52739E72C6FD}"/>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289700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1F01C58-A096-4986-A699-9C3E8F76FB4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AF3613D3-1FCC-4ED2-8853-60E95842495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7BB5C5B-611F-40C3-8E94-C4890627D1B3}"/>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8955354D-D397-4310-9424-378474605FD5}"/>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589F214-A8F2-469D-92DF-D1B04E6B06B8}"/>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350164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9853BCB-1307-4FFF-A2C6-27DEED58C686}"/>
              </a:ext>
            </a:extLst>
          </p:cNvPr>
          <p:cNvSpPr>
            <a:spLocks noChangeArrowheads="1"/>
          </p:cNvSpPr>
          <p:nvPr userDrawn="1"/>
        </p:nvSpPr>
        <p:spPr bwMode="auto">
          <a:xfrm>
            <a:off x="1" y="0"/>
            <a:ext cx="14605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t-IT" altLang="it-IT" sz="1800"/>
          </a:p>
        </p:txBody>
      </p:sp>
      <p:sp>
        <p:nvSpPr>
          <p:cNvPr id="3" name="Oval 7">
            <a:extLst>
              <a:ext uri="{FF2B5EF4-FFF2-40B4-BE49-F238E27FC236}">
                <a16:creationId xmlns:a16="http://schemas.microsoft.com/office/drawing/2014/main" id="{6E6FFD3F-0BBE-49CA-B2E4-4DBC5CDE1336}"/>
              </a:ext>
            </a:extLst>
          </p:cNvPr>
          <p:cNvSpPr>
            <a:spLocks noChangeArrowheads="1"/>
          </p:cNvSpPr>
          <p:nvPr userDrawn="1"/>
        </p:nvSpPr>
        <p:spPr bwMode="auto">
          <a:xfrm>
            <a:off x="546100" y="352425"/>
            <a:ext cx="1905000" cy="13525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t-IT" altLang="it-IT" sz="1800"/>
          </a:p>
        </p:txBody>
      </p:sp>
      <p:sp>
        <p:nvSpPr>
          <p:cNvPr id="4" name="Text Box 14">
            <a:extLst>
              <a:ext uri="{FF2B5EF4-FFF2-40B4-BE49-F238E27FC236}">
                <a16:creationId xmlns:a16="http://schemas.microsoft.com/office/drawing/2014/main" id="{25B1436F-A68A-4B49-8F3B-7CB8FF88DF8D}"/>
              </a:ext>
            </a:extLst>
          </p:cNvPr>
          <p:cNvSpPr txBox="1">
            <a:spLocks noChangeArrowheads="1"/>
          </p:cNvSpPr>
          <p:nvPr userDrawn="1"/>
        </p:nvSpPr>
        <p:spPr bwMode="auto">
          <a:xfrm>
            <a:off x="1612901" y="6457950"/>
            <a:ext cx="1040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600" i="1">
                <a:solidFill>
                  <a:srgbClr val="969696"/>
                </a:solidFill>
                <a:latin typeface="Times New Roman" pitchFamily="18" charset="0"/>
              </a:rPr>
              <a:t>© 2007 Thomson South-Western, all rights reserved</a:t>
            </a:r>
          </a:p>
        </p:txBody>
      </p:sp>
      <p:sp>
        <p:nvSpPr>
          <p:cNvPr id="5" name="Text Box 15">
            <a:extLst>
              <a:ext uri="{FF2B5EF4-FFF2-40B4-BE49-F238E27FC236}">
                <a16:creationId xmlns:a16="http://schemas.microsoft.com/office/drawing/2014/main" id="{94AF8D62-0AD5-48AC-93E7-E41FB6C98210}"/>
              </a:ext>
            </a:extLst>
          </p:cNvPr>
          <p:cNvSpPr txBox="1">
            <a:spLocks noChangeArrowheads="1"/>
          </p:cNvSpPr>
          <p:nvPr userDrawn="1"/>
        </p:nvSpPr>
        <p:spPr bwMode="auto">
          <a:xfrm>
            <a:off x="1585384" y="4257676"/>
            <a:ext cx="10454216"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500" b="1">
                <a:solidFill>
                  <a:srgbClr val="0066CC"/>
                </a:solidFill>
              </a:rPr>
              <a:t>N.  G</a:t>
            </a:r>
            <a:r>
              <a:rPr lang="en-US" sz="1800"/>
              <a:t> </a:t>
            </a:r>
            <a:r>
              <a:rPr lang="en-US" sz="2500" b="1">
                <a:solidFill>
                  <a:srgbClr val="0066CC"/>
                </a:solidFill>
              </a:rPr>
              <a:t>R</a:t>
            </a:r>
            <a:r>
              <a:rPr lang="en-US" sz="1800"/>
              <a:t> </a:t>
            </a:r>
            <a:r>
              <a:rPr lang="en-US" sz="2500" b="1">
                <a:solidFill>
                  <a:srgbClr val="0066CC"/>
                </a:solidFill>
              </a:rPr>
              <a:t>E</a:t>
            </a:r>
            <a:r>
              <a:rPr lang="en-US" sz="1800"/>
              <a:t> </a:t>
            </a:r>
            <a:r>
              <a:rPr lang="en-US" sz="2500" b="1">
                <a:solidFill>
                  <a:srgbClr val="0066CC"/>
                </a:solidFill>
              </a:rPr>
              <a:t>G</a:t>
            </a:r>
            <a:r>
              <a:rPr lang="en-US" sz="1800"/>
              <a:t> </a:t>
            </a:r>
            <a:r>
              <a:rPr lang="en-US" sz="2500" b="1">
                <a:solidFill>
                  <a:srgbClr val="0066CC"/>
                </a:solidFill>
              </a:rPr>
              <a:t>O</a:t>
            </a:r>
            <a:r>
              <a:rPr lang="en-US" sz="1800"/>
              <a:t> </a:t>
            </a:r>
            <a:r>
              <a:rPr lang="en-US" sz="2500" b="1">
                <a:solidFill>
                  <a:srgbClr val="0066CC"/>
                </a:solidFill>
              </a:rPr>
              <a:t>R</a:t>
            </a:r>
            <a:r>
              <a:rPr lang="en-US" sz="1800"/>
              <a:t> </a:t>
            </a:r>
            <a:r>
              <a:rPr lang="en-US" sz="2500" b="1">
                <a:solidFill>
                  <a:srgbClr val="0066CC"/>
                </a:solidFill>
              </a:rPr>
              <a:t>Y  M</a:t>
            </a:r>
            <a:r>
              <a:rPr lang="en-US" sz="1800"/>
              <a:t> </a:t>
            </a:r>
            <a:r>
              <a:rPr lang="en-US" sz="2500" b="1">
                <a:solidFill>
                  <a:srgbClr val="0066CC"/>
                </a:solidFill>
              </a:rPr>
              <a:t>A</a:t>
            </a:r>
            <a:r>
              <a:rPr lang="en-US" sz="1800"/>
              <a:t> </a:t>
            </a:r>
            <a:r>
              <a:rPr lang="en-US" sz="2500" b="1">
                <a:solidFill>
                  <a:srgbClr val="0066CC"/>
                </a:solidFill>
              </a:rPr>
              <a:t>N</a:t>
            </a:r>
            <a:r>
              <a:rPr lang="en-US" sz="1800"/>
              <a:t> </a:t>
            </a:r>
            <a:r>
              <a:rPr lang="en-US" sz="2500" b="1">
                <a:solidFill>
                  <a:srgbClr val="0066CC"/>
                </a:solidFill>
              </a:rPr>
              <a:t>K</a:t>
            </a:r>
            <a:r>
              <a:rPr lang="en-US" sz="1800"/>
              <a:t> </a:t>
            </a:r>
            <a:r>
              <a:rPr lang="en-US" sz="2500" b="1">
                <a:solidFill>
                  <a:srgbClr val="0066CC"/>
                </a:solidFill>
              </a:rPr>
              <a:t>I</a:t>
            </a:r>
            <a:r>
              <a:rPr lang="en-US" sz="1800"/>
              <a:t> </a:t>
            </a:r>
            <a:r>
              <a:rPr lang="en-US" sz="2500" b="1">
                <a:solidFill>
                  <a:srgbClr val="0066CC"/>
                </a:solidFill>
              </a:rPr>
              <a:t>W</a:t>
            </a:r>
          </a:p>
        </p:txBody>
      </p:sp>
      <p:sp>
        <p:nvSpPr>
          <p:cNvPr id="6" name="Text Box 16">
            <a:extLst>
              <a:ext uri="{FF2B5EF4-FFF2-40B4-BE49-F238E27FC236}">
                <a16:creationId xmlns:a16="http://schemas.microsoft.com/office/drawing/2014/main" id="{DDFD2F8D-95E8-42B8-9B5F-1E7CF05892B3}"/>
              </a:ext>
            </a:extLst>
          </p:cNvPr>
          <p:cNvSpPr txBox="1">
            <a:spLocks noChangeArrowheads="1"/>
          </p:cNvSpPr>
          <p:nvPr userDrawn="1"/>
        </p:nvSpPr>
        <p:spPr bwMode="auto">
          <a:xfrm>
            <a:off x="1585384" y="5238750"/>
            <a:ext cx="10454216"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008080"/>
                </a:solidFill>
              </a:rPr>
              <a:t>PowerPoint</a:t>
            </a:r>
            <a:r>
              <a:rPr lang="en-US" sz="2300" b="1" baseline="30000">
                <a:solidFill>
                  <a:srgbClr val="008080"/>
                </a:solidFill>
              </a:rPr>
              <a:t>®</a:t>
            </a:r>
            <a:r>
              <a:rPr lang="en-US" sz="2300" b="1">
                <a:solidFill>
                  <a:srgbClr val="008080"/>
                </a:solidFill>
              </a:rPr>
              <a:t> Slides</a:t>
            </a:r>
          </a:p>
          <a:p>
            <a:pPr algn="ctr" eaLnBrk="1" hangingPunct="1">
              <a:defRPr/>
            </a:pPr>
            <a:r>
              <a:rPr lang="en-US" sz="2300" b="1">
                <a:solidFill>
                  <a:srgbClr val="008080"/>
                </a:solidFill>
              </a:rPr>
              <a:t>by Ron Cronovich </a:t>
            </a:r>
          </a:p>
        </p:txBody>
      </p:sp>
    </p:spTree>
    <p:extLst>
      <p:ext uri="{BB962C8B-B14F-4D97-AF65-F5344CB8AC3E}">
        <p14:creationId xmlns:p14="http://schemas.microsoft.com/office/powerpoint/2010/main" val="23465141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B5ECC0EC-C173-407D-80A2-2A381E027761}"/>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11609182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806936AB-A16E-4783-A28F-E8529981D632}"/>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425187910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001713"/>
            <a:ext cx="5384800"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001713"/>
            <a:ext cx="5384800"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0026165A-671E-4AB5-B120-6F52C351900F}"/>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114552681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8786CB94-C512-4698-B503-D40FFC2B7F62}"/>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7661389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EF924586-12F5-445A-BCEA-765ABAF5BFBA}"/>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235945089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54036A-A948-4CD7-BABA-3BA95A712D5B}"/>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7416096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FAF84216-E331-49CF-AFA6-52E98273B9DD}"/>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405896742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FB2F4D-FDA4-47AC-8A8A-176B6521FE1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AD0D7D7-1862-4456-910F-DDE0AA0777A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A050346-AD3B-4FBE-85FC-AD0902E2EF11}"/>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6429544B-3058-4F97-9347-D3241A78EE5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928596C-73D0-44AD-B999-A8B1A750FA0D}"/>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92397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4E3290CA-DCF5-4B37-8DFE-F9D4C3C97778}"/>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64786103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122DEA9C-1391-403B-935E-9EA550AD4254}"/>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78458543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52413"/>
            <a:ext cx="2743200" cy="587375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09600" y="252413"/>
            <a:ext cx="8026400" cy="58737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CFE52107-6DE6-4AFD-8FED-6049F7BA160A}"/>
              </a:ext>
            </a:extLst>
          </p:cNvPr>
          <p:cNvSpPr>
            <a:spLocks noGrp="1" noChangeArrowheads="1"/>
          </p:cNvSpPr>
          <p:nvPr>
            <p:ph type="ftr" sz="quarter" idx="10"/>
          </p:nvPr>
        </p:nvSpPr>
        <p:spPr>
          <a:ln/>
        </p:spPr>
        <p:txBody>
          <a:bodyPr/>
          <a:lstStyle>
            <a:lvl1pPr>
              <a:defRPr/>
            </a:lvl1pPr>
          </a:lstStyle>
          <a:p>
            <a:pPr>
              <a:defRPr/>
            </a:pPr>
            <a:r>
              <a:rPr lang="en-US"/>
              <a:t>Lecture 1 - Principles of economics</a:t>
            </a:r>
            <a:endParaRPr lang="en-US" b="0"/>
          </a:p>
        </p:txBody>
      </p:sp>
    </p:spTree>
    <p:extLst>
      <p:ext uri="{BB962C8B-B14F-4D97-AF65-F5344CB8AC3E}">
        <p14:creationId xmlns:p14="http://schemas.microsoft.com/office/powerpoint/2010/main" val="78090642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8045D757-C7A1-4A0C-BDC0-F41CA8FE4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1FAB11D0-B4F2-4C5C-B438-4BA7C108EC43}"/>
              </a:ext>
            </a:extLst>
          </p:cNvPr>
          <p:cNvSpPr txBox="1">
            <a:spLocks noChangeArrowheads="1"/>
          </p:cNvSpPr>
          <p:nvPr userDrawn="1"/>
        </p:nvSpPr>
        <p:spPr bwMode="auto">
          <a:xfrm>
            <a:off x="9446021" y="3468689"/>
            <a:ext cx="2443297" cy="214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ts val="4000"/>
              </a:lnSpc>
              <a:defRPr/>
            </a:pPr>
            <a:r>
              <a:rPr lang="it-IT" sz="4400" b="1">
                <a:solidFill>
                  <a:schemeClr val="bg1"/>
                </a:solidFill>
              </a:rPr>
              <a:t>Bocconi</a:t>
            </a:r>
          </a:p>
          <a:p>
            <a:pPr algn="r" eaLnBrk="1" hangingPunct="1">
              <a:lnSpc>
                <a:spcPts val="4000"/>
              </a:lnSpc>
              <a:defRPr/>
            </a:pPr>
            <a:r>
              <a:rPr lang="it-IT" sz="4400" b="1">
                <a:solidFill>
                  <a:schemeClr val="bg1"/>
                </a:solidFill>
              </a:rPr>
              <a:t>Summer</a:t>
            </a:r>
          </a:p>
          <a:p>
            <a:pPr algn="r" eaLnBrk="1" hangingPunct="1">
              <a:lnSpc>
                <a:spcPts val="4000"/>
              </a:lnSpc>
              <a:defRPr/>
            </a:pPr>
            <a:r>
              <a:rPr lang="it-IT" sz="4400" b="1">
                <a:solidFill>
                  <a:schemeClr val="bg1"/>
                </a:solidFill>
              </a:rPr>
              <a:t>School</a:t>
            </a:r>
          </a:p>
          <a:p>
            <a:pPr algn="r" eaLnBrk="1" hangingPunct="1">
              <a:lnSpc>
                <a:spcPts val="4000"/>
              </a:lnSpc>
              <a:defRPr/>
            </a:pPr>
            <a:r>
              <a:rPr lang="it-IT" sz="4400">
                <a:solidFill>
                  <a:schemeClr val="bg1"/>
                </a:solidFill>
              </a:rPr>
              <a:t>2017</a:t>
            </a:r>
          </a:p>
        </p:txBody>
      </p:sp>
    </p:spTree>
    <p:extLst>
      <p:ext uri="{BB962C8B-B14F-4D97-AF65-F5344CB8AC3E}">
        <p14:creationId xmlns:p14="http://schemas.microsoft.com/office/powerpoint/2010/main" val="1076783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sto 1 colonna + immagine">
    <p:spTree>
      <p:nvGrpSpPr>
        <p:cNvPr id="1" name=""/>
        <p:cNvGrpSpPr/>
        <p:nvPr/>
      </p:nvGrpSpPr>
      <p:grpSpPr>
        <a:xfrm>
          <a:off x="0" y="0"/>
          <a:ext cx="0" cy="0"/>
          <a:chOff x="0" y="0"/>
          <a:chExt cx="0" cy="0"/>
        </a:xfrm>
      </p:grpSpPr>
      <p:pic>
        <p:nvPicPr>
          <p:cNvPr id="5" name="Immagine 5">
            <a:extLst>
              <a:ext uri="{FF2B5EF4-FFF2-40B4-BE49-F238E27FC236}">
                <a16:creationId xmlns:a16="http://schemas.microsoft.com/office/drawing/2014/main" id="{2EB836C6-8EF5-47E9-9363-DD7806C61F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DF9CE9DB-A9FD-470B-8046-24E9486A3A38}"/>
              </a:ext>
            </a:extLst>
          </p:cNvPr>
          <p:cNvSpPr txBox="1"/>
          <p:nvPr userDrawn="1"/>
        </p:nvSpPr>
        <p:spPr>
          <a:xfrm rot="16200000">
            <a:off x="-2821251" y="3039780"/>
            <a:ext cx="6650038" cy="570477"/>
          </a:xfrm>
          <a:prstGeom prst="rect">
            <a:avLst/>
          </a:prstGeom>
          <a:noFill/>
        </p:spPr>
        <p:txBody>
          <a:bodyPr>
            <a:spAutoFit/>
          </a:bodyPr>
          <a:lstStyle/>
          <a:p>
            <a:pPr eaLnBrk="1" hangingPunct="1">
              <a:lnSpc>
                <a:spcPts val="4000"/>
              </a:lnSpc>
              <a:defRPr/>
            </a:pPr>
            <a:r>
              <a:rPr lang="it-IT" sz="3200" b="1" spc="-180" dirty="0">
                <a:solidFill>
                  <a:schemeClr val="bg1"/>
                </a:solidFill>
              </a:rPr>
              <a:t>Bocconi </a:t>
            </a:r>
            <a:r>
              <a:rPr lang="it-IT" sz="3200" b="1" spc="-180" dirty="0" err="1">
                <a:solidFill>
                  <a:schemeClr val="bg1"/>
                </a:solidFill>
              </a:rPr>
              <a:t>Summer</a:t>
            </a:r>
            <a:r>
              <a:rPr lang="it-IT" sz="3200" b="1" spc="-180" dirty="0">
                <a:solidFill>
                  <a:schemeClr val="bg1"/>
                </a:solidFill>
              </a:rPr>
              <a:t> School </a:t>
            </a:r>
            <a:r>
              <a:rPr lang="it-IT" sz="3200" spc="-180" dirty="0">
                <a:solidFill>
                  <a:schemeClr val="bg1"/>
                </a:solidFill>
              </a:rPr>
              <a:t>2017</a:t>
            </a:r>
          </a:p>
        </p:txBody>
      </p:sp>
      <p:sp>
        <p:nvSpPr>
          <p:cNvPr id="15" name="Segnaposto testo 14"/>
          <p:cNvSpPr>
            <a:spLocks noGrp="1"/>
          </p:cNvSpPr>
          <p:nvPr>
            <p:ph type="body" sz="quarter" idx="10"/>
          </p:nvPr>
        </p:nvSpPr>
        <p:spPr>
          <a:xfrm>
            <a:off x="1295467" y="182472"/>
            <a:ext cx="10561175" cy="695300"/>
          </a:xfrm>
          <a:prstGeom prst="rect">
            <a:avLst/>
          </a:prstGeom>
        </p:spPr>
        <p:txBody>
          <a:bodyPr/>
          <a:lstStyle>
            <a:lvl1pPr marL="0" indent="0">
              <a:buNone/>
              <a:defRPr b="1">
                <a:solidFill>
                  <a:srgbClr val="005FAB"/>
                </a:solidFill>
                <a:latin typeface="Arial" panose="020B0604020202020204" pitchFamily="34" charset="0"/>
                <a:cs typeface="Arial" panose="020B0604020202020204" pitchFamily="34" charset="0"/>
              </a:defRPr>
            </a:lvl1pPr>
          </a:lstStyle>
          <a:p>
            <a:pPr lvl="0"/>
            <a:endParaRPr lang="it-IT" dirty="0"/>
          </a:p>
        </p:txBody>
      </p:sp>
      <p:sp>
        <p:nvSpPr>
          <p:cNvPr id="3" name="Segnaposto contenuto 2"/>
          <p:cNvSpPr>
            <a:spLocks noGrp="1"/>
          </p:cNvSpPr>
          <p:nvPr>
            <p:ph sz="quarter" idx="12"/>
          </p:nvPr>
        </p:nvSpPr>
        <p:spPr>
          <a:xfrm>
            <a:off x="6768075" y="1075597"/>
            <a:ext cx="5088567" cy="4945693"/>
          </a:xfrm>
          <a:prstGeom prst="rect">
            <a:avLst/>
          </a:prstGeom>
        </p:spPr>
        <p:txBody>
          <a:bodyPr/>
          <a:lstStyle>
            <a:lvl1pPr>
              <a:buClr>
                <a:srgbClr val="00468A"/>
              </a:buClr>
              <a:defRPr sz="2000">
                <a:latin typeface="Arial" panose="020B0604020202020204" pitchFamily="34" charset="0"/>
                <a:cs typeface="Arial" panose="020B0604020202020204" pitchFamily="34" charset="0"/>
              </a:defRPr>
            </a:lvl1pPr>
            <a:lvl2pPr>
              <a:buClr>
                <a:srgbClr val="00468A"/>
              </a:buClr>
              <a:defRPr sz="2000">
                <a:latin typeface="Arial" panose="020B0604020202020204" pitchFamily="34" charset="0"/>
                <a:cs typeface="Arial" panose="020B0604020202020204" pitchFamily="34" charset="0"/>
              </a:defRPr>
            </a:lvl2pPr>
            <a:lvl3pPr>
              <a:buClr>
                <a:srgbClr val="00468A"/>
              </a:buClr>
              <a:defRPr sz="2000">
                <a:latin typeface="Arial" panose="020B0604020202020204" pitchFamily="34" charset="0"/>
                <a:cs typeface="Arial" panose="020B0604020202020204" pitchFamily="34" charset="0"/>
              </a:defRPr>
            </a:lvl3pPr>
            <a:lvl4pPr>
              <a:buClr>
                <a:srgbClr val="00468A"/>
              </a:buClr>
              <a:defRPr sz="2000">
                <a:latin typeface="Arial" panose="020B0604020202020204" pitchFamily="34" charset="0"/>
                <a:cs typeface="Arial" panose="020B0604020202020204" pitchFamily="34" charset="0"/>
              </a:defRPr>
            </a:lvl4pPr>
            <a:lvl5pPr>
              <a:buClr>
                <a:srgbClr val="00468A"/>
              </a:buClr>
              <a:defRPr sz="2000">
                <a:latin typeface="Arial" panose="020B0604020202020204" pitchFamily="34" charset="0"/>
                <a:cs typeface="Arial" panose="020B0604020202020204"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immagine 5"/>
          <p:cNvSpPr>
            <a:spLocks noGrp="1"/>
          </p:cNvSpPr>
          <p:nvPr>
            <p:ph type="pic" sz="quarter" idx="13"/>
          </p:nvPr>
        </p:nvSpPr>
        <p:spPr>
          <a:xfrm>
            <a:off x="1295467" y="1075597"/>
            <a:ext cx="5088567" cy="4945693"/>
          </a:xfrm>
          <a:prstGeom prst="rect">
            <a:avLst/>
          </a:prstGeom>
        </p:spPr>
        <p:txBody>
          <a:bodyPr/>
          <a:lstStyle/>
          <a:p>
            <a:pPr lvl="0"/>
            <a:endParaRPr lang="it-IT" noProof="0" dirty="0"/>
          </a:p>
        </p:txBody>
      </p:sp>
      <p:sp>
        <p:nvSpPr>
          <p:cNvPr id="8" name="Segnaposto numero diapositiva 5">
            <a:extLst>
              <a:ext uri="{FF2B5EF4-FFF2-40B4-BE49-F238E27FC236}">
                <a16:creationId xmlns:a16="http://schemas.microsoft.com/office/drawing/2014/main" id="{CE4A17AF-7F3E-4EC9-AE39-710AC1F08938}"/>
              </a:ext>
            </a:extLst>
          </p:cNvPr>
          <p:cNvSpPr>
            <a:spLocks noGrp="1"/>
          </p:cNvSpPr>
          <p:nvPr>
            <p:ph type="sldNum" sz="quarter" idx="14"/>
          </p:nvPr>
        </p:nvSpPr>
        <p:spPr>
          <a:xfrm>
            <a:off x="11127317" y="6462713"/>
            <a:ext cx="863600" cy="438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rgbClr val="005FAB"/>
                </a:solidFill>
              </a:defRPr>
            </a:lvl1pPr>
          </a:lstStyle>
          <a:p>
            <a:r>
              <a:rPr lang="it-IT" altLang="it-IT"/>
              <a:t>#</a:t>
            </a:r>
            <a:fld id="{E778389B-CD58-400E-B6EC-E62065411BBF}" type="slidenum">
              <a:rPr lang="it-IT" altLang="it-IT"/>
              <a:pPr/>
              <a:t>‹N›</a:t>
            </a:fld>
            <a:endParaRPr lang="it-IT" altLang="it-IT"/>
          </a:p>
        </p:txBody>
      </p:sp>
    </p:spTree>
    <p:extLst>
      <p:ext uri="{BB962C8B-B14F-4D97-AF65-F5344CB8AC3E}">
        <p14:creationId xmlns:p14="http://schemas.microsoft.com/office/powerpoint/2010/main" val="268869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66DD84-EC0A-4E77-9A6C-22CCEED1129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954429DE-E037-49E8-8839-8E9887D0D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7653B2E-D8EA-41EC-BE40-F3E54A52336D}"/>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54B9FEF7-CD7A-497F-BCD1-A36BF35B181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DEE68FD-0362-4E0F-A0A9-3C0AE739A868}"/>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32726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FF4E5-65A6-4A82-8F7A-32AC74F4127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A96EE129-E565-44E2-A1DB-49AB02C603C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0579E9FD-CDE1-4327-B02C-2B9FCA151C8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D72A9D10-097F-4528-B6C7-25E0A4DDF0F5}"/>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6" name="Segnaposto piè di pagina 5">
            <a:extLst>
              <a:ext uri="{FF2B5EF4-FFF2-40B4-BE49-F238E27FC236}">
                <a16:creationId xmlns:a16="http://schemas.microsoft.com/office/drawing/2014/main" id="{395BC892-D065-4903-8224-B5FD20D0437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9EA6217-4209-4D07-A7A3-45A8A3AEEE80}"/>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426554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752BB0-556A-4670-87A1-E60070C706E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B0AA084-4040-4E3E-8FC4-AB0E7C51D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497FA02-C52E-4E5A-B44E-A2471ECDFCB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C7780B80-8211-4B28-BC4A-DC65690E6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8B4E427-B33B-45CE-B4F2-37C5AE48253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6B058019-597B-41C3-AE1E-4B21B24BB509}"/>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8" name="Segnaposto piè di pagina 7">
            <a:extLst>
              <a:ext uri="{FF2B5EF4-FFF2-40B4-BE49-F238E27FC236}">
                <a16:creationId xmlns:a16="http://schemas.microsoft.com/office/drawing/2014/main" id="{FF21F0D8-0AE1-47A7-BC2F-FA8B92464446}"/>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87D80D12-A73F-450A-93F0-E8A0952122DA}"/>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93989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499C6-6B35-4441-96DE-577AEBF2BDB9}"/>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5AB91B21-B04D-450B-B119-AC4E104B5690}"/>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4" name="Segnaposto piè di pagina 3">
            <a:extLst>
              <a:ext uri="{FF2B5EF4-FFF2-40B4-BE49-F238E27FC236}">
                <a16:creationId xmlns:a16="http://schemas.microsoft.com/office/drawing/2014/main" id="{CC11407E-42F6-4DD3-9715-2A5A63A3B61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5DB320EE-2B37-4293-82B6-1C08B3152B73}"/>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24037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9C2D5DB-E738-40DD-88C2-F9E8DCFC7FF7}"/>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3" name="Segnaposto piè di pagina 2">
            <a:extLst>
              <a:ext uri="{FF2B5EF4-FFF2-40B4-BE49-F238E27FC236}">
                <a16:creationId xmlns:a16="http://schemas.microsoft.com/office/drawing/2014/main" id="{4841BC6C-B583-4C81-BAF6-1FCB68E75B34}"/>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F803CBE4-9317-40A9-909C-AAD655C50F99}"/>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343214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30303-36CC-4807-BFA7-B4511CCCC5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E376514-3632-4EF1-8DBB-7C9B0AA18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51BB33B1-BCC3-4F71-A326-DD2FF5E2C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F85F8CF-329D-4305-A9E6-F0B13C4EBE14}"/>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6" name="Segnaposto piè di pagina 5">
            <a:extLst>
              <a:ext uri="{FF2B5EF4-FFF2-40B4-BE49-F238E27FC236}">
                <a16:creationId xmlns:a16="http://schemas.microsoft.com/office/drawing/2014/main" id="{E5CBD3CD-DDEE-48B5-81DF-A3D3857DC7E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ECBB210-EA75-402D-89FF-40A4CE99699D}"/>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386531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FF5CF7-82F5-48B2-B7CA-DBE4FA7255B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06580D84-23E4-4E77-A4EF-AD2968783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A415140E-F379-4BF4-A0CA-FF5DACE0E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AA5860-2DBD-41C0-BB99-000997E05AF4}"/>
              </a:ext>
            </a:extLst>
          </p:cNvPr>
          <p:cNvSpPr>
            <a:spLocks noGrp="1"/>
          </p:cNvSpPr>
          <p:nvPr>
            <p:ph type="dt" sz="half" idx="10"/>
          </p:nvPr>
        </p:nvSpPr>
        <p:spPr/>
        <p:txBody>
          <a:bodyPr/>
          <a:lstStyle/>
          <a:p>
            <a:fld id="{7475DA3A-9D8E-409B-A4A8-E6F335441C04}" type="datetimeFigureOut">
              <a:rPr lang="en-US" smtClean="0"/>
              <a:t>8/4/2023</a:t>
            </a:fld>
            <a:endParaRPr lang="en-US"/>
          </a:p>
        </p:txBody>
      </p:sp>
      <p:sp>
        <p:nvSpPr>
          <p:cNvPr id="6" name="Segnaposto piè di pagina 5">
            <a:extLst>
              <a:ext uri="{FF2B5EF4-FFF2-40B4-BE49-F238E27FC236}">
                <a16:creationId xmlns:a16="http://schemas.microsoft.com/office/drawing/2014/main" id="{FBA30008-27A2-4333-A7A1-77D0698EBD3F}"/>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1E00FC2-DF3F-473E-8A42-0E0A445939F9}"/>
              </a:ext>
            </a:extLst>
          </p:cNvPr>
          <p:cNvSpPr>
            <a:spLocks noGrp="1"/>
          </p:cNvSpPr>
          <p:nvPr>
            <p:ph type="sldNum" sz="quarter" idx="12"/>
          </p:nvPr>
        </p:nvSpPr>
        <p:spPr/>
        <p:txBody>
          <a:bodyPr/>
          <a:lstStyle/>
          <a:p>
            <a:fld id="{983A7919-4CD1-4C4D-9F4E-3E9FF38E1D04}" type="slidenum">
              <a:rPr lang="en-US" smtClean="0"/>
              <a:t>‹N›</a:t>
            </a:fld>
            <a:endParaRPr lang="en-US"/>
          </a:p>
        </p:txBody>
      </p:sp>
    </p:spTree>
    <p:extLst>
      <p:ext uri="{BB962C8B-B14F-4D97-AF65-F5344CB8AC3E}">
        <p14:creationId xmlns:p14="http://schemas.microsoft.com/office/powerpoint/2010/main" val="251276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1CBCD2D-5D29-448F-BC53-382B98208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9F11305-B2FE-4771-BD00-76EDCCFD2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DDE88CC-8629-48C1-AE4C-1D36B1F75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5DA3A-9D8E-409B-A4A8-E6F335441C04}" type="datetimeFigureOut">
              <a:rPr lang="en-US" smtClean="0"/>
              <a:t>8/4/2023</a:t>
            </a:fld>
            <a:endParaRPr lang="en-US"/>
          </a:p>
        </p:txBody>
      </p:sp>
      <p:sp>
        <p:nvSpPr>
          <p:cNvPr id="5" name="Segnaposto piè di pagina 4">
            <a:extLst>
              <a:ext uri="{FF2B5EF4-FFF2-40B4-BE49-F238E27FC236}">
                <a16:creationId xmlns:a16="http://schemas.microsoft.com/office/drawing/2014/main" id="{CF82D753-7AAA-44A4-9E55-0DFF3517E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FEFCE084-A215-4B4D-8841-526825C3A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A7919-4CD1-4C4D-9F4E-3E9FF38E1D04}" type="slidenum">
              <a:rPr lang="en-US" smtClean="0"/>
              <a:t>‹N›</a:t>
            </a:fld>
            <a:endParaRPr lang="en-US"/>
          </a:p>
        </p:txBody>
      </p:sp>
    </p:spTree>
    <p:extLst>
      <p:ext uri="{BB962C8B-B14F-4D97-AF65-F5344CB8AC3E}">
        <p14:creationId xmlns:p14="http://schemas.microsoft.com/office/powerpoint/2010/main" val="214796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ECE3F6-9531-4002-A101-5A763F94A119}"/>
              </a:ext>
            </a:extLst>
          </p:cNvPr>
          <p:cNvSpPr>
            <a:spLocks noGrp="1" noChangeArrowheads="1"/>
          </p:cNvSpPr>
          <p:nvPr>
            <p:ph type="title"/>
          </p:nvPr>
        </p:nvSpPr>
        <p:spPr bwMode="auto">
          <a:xfrm>
            <a:off x="609600" y="252414"/>
            <a:ext cx="109728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it-IT" altLang="it-IT"/>
          </a:p>
        </p:txBody>
      </p:sp>
      <p:sp>
        <p:nvSpPr>
          <p:cNvPr id="3075" name="Rectangle 3">
            <a:extLst>
              <a:ext uri="{FF2B5EF4-FFF2-40B4-BE49-F238E27FC236}">
                <a16:creationId xmlns:a16="http://schemas.microsoft.com/office/drawing/2014/main" id="{9112A1AE-5B9E-4A2C-B653-C26AE8F020E7}"/>
              </a:ext>
            </a:extLst>
          </p:cNvPr>
          <p:cNvSpPr>
            <a:spLocks noGrp="1" noChangeArrowheads="1"/>
          </p:cNvSpPr>
          <p:nvPr>
            <p:ph type="body" idx="1"/>
          </p:nvPr>
        </p:nvSpPr>
        <p:spPr bwMode="auto">
          <a:xfrm>
            <a:off x="609600" y="1001713"/>
            <a:ext cx="109728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3076" name="Rectangle 4">
            <a:extLst>
              <a:ext uri="{FF2B5EF4-FFF2-40B4-BE49-F238E27FC236}">
                <a16:creationId xmlns:a16="http://schemas.microsoft.com/office/drawing/2014/main" id="{3D73CCE0-2FB0-4B03-A2DC-5AF717DE4857}"/>
              </a:ext>
            </a:extLst>
          </p:cNvPr>
          <p:cNvSpPr>
            <a:spLocks noGrp="1" noChangeArrowheads="1"/>
          </p:cNvSpPr>
          <p:nvPr>
            <p:ph type="ftr" sz="quarter" idx="3"/>
          </p:nvPr>
        </p:nvSpPr>
        <p:spPr bwMode="auto">
          <a:xfrm>
            <a:off x="579968" y="6361113"/>
            <a:ext cx="1046903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1700" b="1">
                <a:solidFill>
                  <a:srgbClr val="777777"/>
                </a:solidFill>
                <a:latin typeface="Arial" charset="0"/>
                <a:cs typeface="Arial" charset="0"/>
              </a:defRPr>
            </a:lvl1pPr>
          </a:lstStyle>
          <a:p>
            <a:pPr>
              <a:defRPr/>
            </a:pPr>
            <a:r>
              <a:rPr lang="en-US"/>
              <a:t>Lecture 1 - Principles of economics</a:t>
            </a:r>
            <a:endParaRPr lang="en-US" b="0"/>
          </a:p>
        </p:txBody>
      </p:sp>
      <p:sp>
        <p:nvSpPr>
          <p:cNvPr id="1029" name="Rectangle 6">
            <a:extLst>
              <a:ext uri="{FF2B5EF4-FFF2-40B4-BE49-F238E27FC236}">
                <a16:creationId xmlns:a16="http://schemas.microsoft.com/office/drawing/2014/main" id="{53211666-F11D-4424-8A8A-475B861254AE}"/>
              </a:ext>
            </a:extLst>
          </p:cNvPr>
          <p:cNvSpPr>
            <a:spLocks noChangeArrowheads="1"/>
          </p:cNvSpPr>
          <p:nvPr/>
        </p:nvSpPr>
        <p:spPr bwMode="auto">
          <a:xfrm>
            <a:off x="11243733" y="6367463"/>
            <a:ext cx="8128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3498C5-632E-43AF-8192-BA70E62B7C8A}" type="slidenum">
              <a:rPr lang="en-US" altLang="it-IT" sz="1700">
                <a:solidFill>
                  <a:srgbClr val="777777"/>
                </a:solidFill>
              </a:rPr>
              <a:pPr eaLnBrk="1" hangingPunct="1"/>
              <a:t>‹N›</a:t>
            </a:fld>
            <a:endParaRPr lang="en-US" altLang="it-IT" sz="1700">
              <a:solidFill>
                <a:srgbClr val="777777"/>
              </a:solidFill>
            </a:endParaRPr>
          </a:p>
        </p:txBody>
      </p:sp>
    </p:spTree>
    <p:extLst>
      <p:ext uri="{BB962C8B-B14F-4D97-AF65-F5344CB8AC3E}">
        <p14:creationId xmlns:p14="http://schemas.microsoft.com/office/powerpoint/2010/main" val="342722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5">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sldNum="0" hdr="0" dt="0"/>
  <p:txStyles>
    <p:titleStyle>
      <a:lvl1pPr algn="ctr" rtl="0" eaLnBrk="0" fontAlgn="base" hangingPunct="0">
        <a:spcBef>
          <a:spcPct val="0"/>
        </a:spcBef>
        <a:spcAft>
          <a:spcPct val="0"/>
        </a:spcAft>
        <a:defRPr sz="3400" b="1">
          <a:solidFill>
            <a:srgbClr val="333399"/>
          </a:solidFill>
          <a:latin typeface="+mj-lt"/>
          <a:ea typeface="+mj-ea"/>
          <a:cs typeface="+mj-cs"/>
        </a:defRPr>
      </a:lvl1pPr>
      <a:lvl2pPr algn="ctr" rtl="0" eaLnBrk="0" fontAlgn="base" hangingPunct="0">
        <a:spcBef>
          <a:spcPct val="0"/>
        </a:spcBef>
        <a:spcAft>
          <a:spcPct val="0"/>
        </a:spcAft>
        <a:defRPr sz="3400" b="1">
          <a:solidFill>
            <a:srgbClr val="333399"/>
          </a:solidFill>
          <a:latin typeface="Tahoma" pitchFamily="34" charset="0"/>
          <a:cs typeface="Arial" charset="0"/>
        </a:defRPr>
      </a:lvl2pPr>
      <a:lvl3pPr algn="ctr" rtl="0" eaLnBrk="0" fontAlgn="base" hangingPunct="0">
        <a:spcBef>
          <a:spcPct val="0"/>
        </a:spcBef>
        <a:spcAft>
          <a:spcPct val="0"/>
        </a:spcAft>
        <a:defRPr sz="3400" b="1">
          <a:solidFill>
            <a:srgbClr val="333399"/>
          </a:solidFill>
          <a:latin typeface="Tahoma" pitchFamily="34" charset="0"/>
          <a:cs typeface="Arial" charset="0"/>
        </a:defRPr>
      </a:lvl3pPr>
      <a:lvl4pPr algn="ctr" rtl="0" eaLnBrk="0" fontAlgn="base" hangingPunct="0">
        <a:spcBef>
          <a:spcPct val="0"/>
        </a:spcBef>
        <a:spcAft>
          <a:spcPct val="0"/>
        </a:spcAft>
        <a:defRPr sz="3400" b="1">
          <a:solidFill>
            <a:srgbClr val="333399"/>
          </a:solidFill>
          <a:latin typeface="Tahoma" pitchFamily="34" charset="0"/>
          <a:cs typeface="Arial" charset="0"/>
        </a:defRPr>
      </a:lvl4pPr>
      <a:lvl5pPr algn="ctr" rtl="0" eaLnBrk="0" fontAlgn="base" hangingPunct="0">
        <a:spcBef>
          <a:spcPct val="0"/>
        </a:spcBef>
        <a:spcAft>
          <a:spcPct val="0"/>
        </a:spcAft>
        <a:defRPr sz="3400" b="1">
          <a:solidFill>
            <a:srgbClr val="333399"/>
          </a:solidFill>
          <a:latin typeface="Tahoma" pitchFamily="34" charset="0"/>
          <a:cs typeface="Arial" charset="0"/>
        </a:defRPr>
      </a:lvl5pPr>
      <a:lvl6pPr marL="457200" algn="ctr" rtl="0" fontAlgn="base">
        <a:spcBef>
          <a:spcPct val="0"/>
        </a:spcBef>
        <a:spcAft>
          <a:spcPct val="0"/>
        </a:spcAft>
        <a:defRPr sz="3400" b="1">
          <a:solidFill>
            <a:srgbClr val="333399"/>
          </a:solidFill>
          <a:latin typeface="Tahoma" pitchFamily="34" charset="0"/>
          <a:cs typeface="Arial" charset="0"/>
        </a:defRPr>
      </a:lvl6pPr>
      <a:lvl7pPr marL="914400" algn="ctr" rtl="0" fontAlgn="base">
        <a:spcBef>
          <a:spcPct val="0"/>
        </a:spcBef>
        <a:spcAft>
          <a:spcPct val="0"/>
        </a:spcAft>
        <a:defRPr sz="3400" b="1">
          <a:solidFill>
            <a:srgbClr val="333399"/>
          </a:solidFill>
          <a:latin typeface="Tahoma" pitchFamily="34" charset="0"/>
          <a:cs typeface="Arial" charset="0"/>
        </a:defRPr>
      </a:lvl7pPr>
      <a:lvl8pPr marL="1371600" algn="ctr" rtl="0" fontAlgn="base">
        <a:spcBef>
          <a:spcPct val="0"/>
        </a:spcBef>
        <a:spcAft>
          <a:spcPct val="0"/>
        </a:spcAft>
        <a:defRPr sz="3400" b="1">
          <a:solidFill>
            <a:srgbClr val="333399"/>
          </a:solidFill>
          <a:latin typeface="Tahoma" pitchFamily="34" charset="0"/>
          <a:cs typeface="Arial" charset="0"/>
        </a:defRPr>
      </a:lvl8pPr>
      <a:lvl9pPr marL="1828800" algn="ctr" rtl="0" fontAlgn="base">
        <a:spcBef>
          <a:spcPct val="0"/>
        </a:spcBef>
        <a:spcAft>
          <a:spcPct val="0"/>
        </a:spcAft>
        <a:defRPr sz="3400" b="1">
          <a:solidFill>
            <a:srgbClr val="333399"/>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00B85C"/>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SzPct val="130000"/>
        <a:buChar char="•"/>
        <a:defRPr sz="2700">
          <a:solidFill>
            <a:schemeClr val="tx1"/>
          </a:solidFill>
          <a:latin typeface="+mn-lt"/>
          <a:cs typeface="+mn-cs"/>
        </a:defRPr>
      </a:lvl2pPr>
      <a:lvl3pPr marL="1143000" indent="-228600" algn="l" rtl="0" eaLnBrk="0" fontAlgn="base" hangingPunct="0">
        <a:spcBef>
          <a:spcPct val="20000"/>
        </a:spcBef>
        <a:spcAft>
          <a:spcPct val="0"/>
        </a:spcAft>
        <a:buClr>
          <a:srgbClr val="008080"/>
        </a:buClr>
        <a:buSzPct val="110000"/>
        <a:buFont typeface="Arial" panose="020B0604020202020204"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iela.grieco@unibocconi.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8767" y="621728"/>
            <a:ext cx="3561715" cy="635000"/>
          </a:xfrm>
          <a:prstGeom prst="rect">
            <a:avLst/>
          </a:prstGeom>
        </p:spPr>
        <p:txBody>
          <a:bodyPr vert="horz" wrap="square" lIns="0" tIns="12065" rIns="0" bIns="0" rtlCol="0" anchor="ctr">
            <a:spAutoFit/>
          </a:bodyPr>
          <a:lstStyle/>
          <a:p>
            <a:pPr marL="12700">
              <a:lnSpc>
                <a:spcPct val="100000"/>
              </a:lnSpc>
              <a:spcBef>
                <a:spcPts val="95"/>
              </a:spcBef>
            </a:pPr>
            <a:r>
              <a:rPr sz="4000" b="1" spc="-20" dirty="0">
                <a:solidFill>
                  <a:srgbClr val="1F497D"/>
                </a:solidFill>
                <a:latin typeface="Calibri"/>
                <a:cs typeface="Calibri"/>
              </a:rPr>
              <a:t>ECONOMICS</a:t>
            </a:r>
            <a:r>
              <a:rPr sz="4000" b="1" spc="-55" dirty="0">
                <a:solidFill>
                  <a:srgbClr val="1F497D"/>
                </a:solidFill>
                <a:latin typeface="Calibri"/>
                <a:cs typeface="Calibri"/>
              </a:rPr>
              <a:t> </a:t>
            </a:r>
            <a:r>
              <a:rPr sz="4000" b="1" spc="-5" dirty="0">
                <a:solidFill>
                  <a:srgbClr val="1F497D"/>
                </a:solidFill>
                <a:latin typeface="Calibri"/>
                <a:cs typeface="Calibri"/>
              </a:rPr>
              <a:t>LAB</a:t>
            </a:r>
            <a:endParaRPr sz="4000">
              <a:latin typeface="Calibri"/>
              <a:cs typeface="Calibri"/>
            </a:endParaRPr>
          </a:p>
        </p:txBody>
      </p:sp>
      <p:sp>
        <p:nvSpPr>
          <p:cNvPr id="3" name="object 3"/>
          <p:cNvSpPr txBox="1"/>
          <p:nvPr/>
        </p:nvSpPr>
        <p:spPr>
          <a:xfrm>
            <a:off x="909002" y="1946094"/>
            <a:ext cx="9229725" cy="2362057"/>
          </a:xfrm>
          <a:prstGeom prst="rect">
            <a:avLst/>
          </a:prstGeom>
        </p:spPr>
        <p:txBody>
          <a:bodyPr vert="horz" wrap="square" lIns="0" tIns="12065" rIns="0" bIns="0" rtlCol="0">
            <a:spAutoFit/>
          </a:bodyPr>
          <a:lstStyle/>
          <a:p>
            <a:pPr marL="12700" marR="5080" indent="1715770" algn="ctr">
              <a:lnSpc>
                <a:spcPct val="120000"/>
              </a:lnSpc>
              <a:spcBef>
                <a:spcPts val="95"/>
              </a:spcBef>
            </a:pPr>
            <a:r>
              <a:rPr sz="3200" b="1" spc="-5" dirty="0">
                <a:solidFill>
                  <a:srgbClr val="336699"/>
                </a:solidFill>
                <a:latin typeface="Calibri"/>
                <a:cs typeface="Calibri"/>
              </a:rPr>
              <a:t>Lecture 3: </a:t>
            </a:r>
            <a:r>
              <a:rPr sz="3200" b="1" dirty="0">
                <a:solidFill>
                  <a:srgbClr val="336699"/>
                </a:solidFill>
                <a:latin typeface="Calibri"/>
                <a:cs typeface="Calibri"/>
              </a:rPr>
              <a:t> </a:t>
            </a:r>
            <a:r>
              <a:rPr sz="3200" b="1" spc="-5" dirty="0">
                <a:solidFill>
                  <a:srgbClr val="336699"/>
                </a:solidFill>
                <a:latin typeface="Calibri"/>
                <a:cs typeface="Calibri"/>
              </a:rPr>
              <a:t>Incentives,</a:t>
            </a:r>
            <a:r>
              <a:rPr sz="3200" b="1" spc="-60" dirty="0">
                <a:solidFill>
                  <a:srgbClr val="336699"/>
                </a:solidFill>
                <a:latin typeface="Calibri"/>
                <a:cs typeface="Calibri"/>
              </a:rPr>
              <a:t> </a:t>
            </a:r>
            <a:r>
              <a:rPr sz="3200" b="1" dirty="0">
                <a:solidFill>
                  <a:srgbClr val="336699"/>
                </a:solidFill>
                <a:latin typeface="Calibri"/>
                <a:cs typeface="Calibri"/>
              </a:rPr>
              <a:t>prices</a:t>
            </a:r>
            <a:r>
              <a:rPr sz="3200" b="1" spc="-30" dirty="0">
                <a:solidFill>
                  <a:srgbClr val="336699"/>
                </a:solidFill>
                <a:latin typeface="Calibri"/>
                <a:cs typeface="Calibri"/>
              </a:rPr>
              <a:t> </a:t>
            </a:r>
            <a:r>
              <a:rPr sz="3200" b="1" dirty="0">
                <a:solidFill>
                  <a:srgbClr val="336699"/>
                </a:solidFill>
                <a:latin typeface="Calibri"/>
                <a:cs typeface="Calibri"/>
              </a:rPr>
              <a:t>and</a:t>
            </a:r>
            <a:r>
              <a:rPr sz="3200" b="1" spc="-40" dirty="0">
                <a:solidFill>
                  <a:srgbClr val="336699"/>
                </a:solidFill>
                <a:latin typeface="Calibri"/>
                <a:cs typeface="Calibri"/>
              </a:rPr>
              <a:t> </a:t>
            </a:r>
            <a:r>
              <a:rPr sz="3200" b="1" spc="-20" dirty="0">
                <a:solidFill>
                  <a:srgbClr val="336699"/>
                </a:solidFill>
                <a:latin typeface="Calibri"/>
                <a:cs typeface="Calibri"/>
              </a:rPr>
              <a:t>markets</a:t>
            </a:r>
            <a:endParaRPr lang="it-IT" sz="3200" b="1" spc="-20" dirty="0">
              <a:solidFill>
                <a:srgbClr val="336699"/>
              </a:solidFill>
              <a:latin typeface="Calibri"/>
              <a:cs typeface="Calibri"/>
            </a:endParaRPr>
          </a:p>
          <a:p>
            <a:pPr>
              <a:spcBef>
                <a:spcPts val="25"/>
              </a:spcBef>
            </a:pPr>
            <a:endParaRPr sz="2850" dirty="0">
              <a:latin typeface="Calibri"/>
              <a:cs typeface="Calibri"/>
            </a:endParaRPr>
          </a:p>
          <a:p>
            <a:pPr marL="1088390" marR="807085" indent="248285" algn="ctr">
              <a:lnSpc>
                <a:spcPct val="120000"/>
              </a:lnSpc>
            </a:pPr>
            <a:r>
              <a:rPr sz="2400" spc="-45" dirty="0">
                <a:latin typeface="Calibri"/>
                <a:cs typeface="Calibri"/>
              </a:rPr>
              <a:t>Prof.</a:t>
            </a:r>
            <a:r>
              <a:rPr sz="2400" spc="-20" dirty="0">
                <a:latin typeface="Calibri"/>
                <a:cs typeface="Calibri"/>
              </a:rPr>
              <a:t> </a:t>
            </a:r>
            <a:r>
              <a:rPr sz="2400" spc="-5" dirty="0">
                <a:latin typeface="Calibri"/>
                <a:cs typeface="Calibri"/>
              </a:rPr>
              <a:t>Daniela</a:t>
            </a:r>
            <a:r>
              <a:rPr sz="2400" spc="-20" dirty="0">
                <a:latin typeface="Calibri"/>
                <a:cs typeface="Calibri"/>
              </a:rPr>
              <a:t> </a:t>
            </a:r>
            <a:r>
              <a:rPr sz="2400" spc="-5" dirty="0">
                <a:latin typeface="Calibri"/>
                <a:cs typeface="Calibri"/>
              </a:rPr>
              <a:t>Grieco </a:t>
            </a:r>
            <a:r>
              <a:rPr sz="2400" dirty="0">
                <a:latin typeface="Calibri"/>
                <a:cs typeface="Calibri"/>
              </a:rPr>
              <a:t> </a:t>
            </a:r>
            <a:r>
              <a:rPr sz="2400" spc="-5" dirty="0">
                <a:latin typeface="Calibri"/>
                <a:cs typeface="Calibri"/>
              </a:rPr>
              <a:t>Department</a:t>
            </a:r>
            <a:r>
              <a:rPr sz="2400" spc="-50" dirty="0">
                <a:latin typeface="Calibri"/>
                <a:cs typeface="Calibri"/>
              </a:rPr>
              <a:t> </a:t>
            </a:r>
            <a:r>
              <a:rPr sz="2400" spc="-5" dirty="0">
                <a:latin typeface="Calibri"/>
                <a:cs typeface="Calibri"/>
              </a:rPr>
              <a:t>of</a:t>
            </a:r>
            <a:r>
              <a:rPr sz="2400" spc="-35" dirty="0">
                <a:latin typeface="Calibri"/>
                <a:cs typeface="Calibri"/>
              </a:rPr>
              <a:t> </a:t>
            </a:r>
            <a:r>
              <a:rPr sz="2400" spc="-10" dirty="0">
                <a:latin typeface="Calibri"/>
                <a:cs typeface="Calibri"/>
              </a:rPr>
              <a:t>Economics</a:t>
            </a:r>
            <a:endParaRPr sz="2400" dirty="0">
              <a:latin typeface="Calibri"/>
              <a:cs typeface="Calibri"/>
            </a:endParaRPr>
          </a:p>
          <a:p>
            <a:pPr>
              <a:lnSpc>
                <a:spcPct val="100000"/>
              </a:lnSpc>
            </a:pPr>
            <a:endParaRPr sz="3300" dirty="0">
              <a:latin typeface="Calibri"/>
              <a:cs typeface="Calibri"/>
            </a:endParaRPr>
          </a:p>
          <a:p>
            <a:pPr marL="332105" algn="ctr"/>
            <a:r>
              <a:rPr sz="2400" dirty="0">
                <a:solidFill>
                  <a:srgbClr val="336699"/>
                </a:solidFill>
                <a:latin typeface="Calibri"/>
                <a:cs typeface="Calibri"/>
              </a:rPr>
              <a:t>email:</a:t>
            </a:r>
            <a:r>
              <a:rPr sz="2400" spc="-45" dirty="0">
                <a:solidFill>
                  <a:srgbClr val="336699"/>
                </a:solidFill>
                <a:latin typeface="Calibri"/>
                <a:cs typeface="Calibri"/>
              </a:rPr>
              <a:t> </a:t>
            </a:r>
            <a:r>
              <a:rPr sz="2400" spc="-5" dirty="0">
                <a:solidFill>
                  <a:srgbClr val="336699"/>
                </a:solidFill>
                <a:latin typeface="Calibri"/>
                <a:cs typeface="Calibri"/>
                <a:hlinkClick r:id="rId2"/>
              </a:rPr>
              <a:t>daniela.grieco@unibocconi.it</a:t>
            </a:r>
            <a:endParaRPr sz="2400" dirty="0">
              <a:latin typeface="Calibri"/>
              <a:cs typeface="Calibri"/>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4015D002-6538-4567-8196-5882B6F34F1F}"/>
              </a:ext>
            </a:extLst>
          </p:cNvPr>
          <p:cNvSpPr>
            <a:spLocks noGrp="1"/>
          </p:cNvSpPr>
          <p:nvPr>
            <p:ph type="sldNum" sz="quarter" idx="4294967295"/>
          </p:nvPr>
        </p:nvSpPr>
        <p:spPr bwMode="auto">
          <a:xfrm>
            <a:off x="8077200" y="6243638"/>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45000"/>
              </a:spcBef>
              <a:buClr>
                <a:srgbClr val="00B85C"/>
              </a:buClr>
              <a:buSzPct val="12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66CC"/>
              </a:buClr>
              <a:buSzPct val="130000"/>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8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SzTx/>
              <a:buNone/>
              <a:defRPr/>
            </a:pPr>
            <a:fld id="{06AF3851-D1FB-4F73-AF0C-55B9EE91A4E4}" type="slidenum">
              <a:rPr lang="en-US" altLang="en-US" sz="1800">
                <a:solidFill>
                  <a:srgbClr val="000000"/>
                </a:solidFill>
              </a:rPr>
              <a:pPr fontAlgn="base">
                <a:lnSpc>
                  <a:spcPct val="100000"/>
                </a:lnSpc>
                <a:spcBef>
                  <a:spcPct val="0"/>
                </a:spcBef>
                <a:spcAft>
                  <a:spcPct val="0"/>
                </a:spcAft>
                <a:buClrTx/>
                <a:buSzTx/>
                <a:buNone/>
                <a:defRPr/>
              </a:pPr>
              <a:t>2</a:t>
            </a:fld>
            <a:endParaRPr lang="en-US" altLang="en-US" sz="1800">
              <a:solidFill>
                <a:srgbClr val="000000"/>
              </a:solidFill>
            </a:endParaRPr>
          </a:p>
        </p:txBody>
      </p:sp>
      <p:sp>
        <p:nvSpPr>
          <p:cNvPr id="9219" name="Rectangle 2">
            <a:extLst>
              <a:ext uri="{FF2B5EF4-FFF2-40B4-BE49-F238E27FC236}">
                <a16:creationId xmlns:a16="http://schemas.microsoft.com/office/drawing/2014/main" id="{753B15A7-C4B4-4764-97D6-0AA7444FFFF3}"/>
              </a:ext>
            </a:extLst>
          </p:cNvPr>
          <p:cNvSpPr>
            <a:spLocks noGrp="1" noChangeArrowheads="1"/>
          </p:cNvSpPr>
          <p:nvPr>
            <p:ph type="title"/>
          </p:nvPr>
        </p:nvSpPr>
        <p:spPr>
          <a:xfrm>
            <a:off x="1905000" y="457201"/>
            <a:ext cx="8229600" cy="1139825"/>
          </a:xfrm>
        </p:spPr>
        <p:txBody>
          <a:bodyPr/>
          <a:lstStyle/>
          <a:p>
            <a:pPr eaLnBrk="1" hangingPunct="1"/>
            <a:r>
              <a:rPr lang="en-US" altLang="en-US" dirty="0"/>
              <a:t>Incentives and innovation</a:t>
            </a:r>
          </a:p>
        </p:txBody>
      </p:sp>
      <p:sp>
        <p:nvSpPr>
          <p:cNvPr id="5124" name="Rectangle 3">
            <a:extLst>
              <a:ext uri="{FF2B5EF4-FFF2-40B4-BE49-F238E27FC236}">
                <a16:creationId xmlns:a16="http://schemas.microsoft.com/office/drawing/2014/main" id="{318479BD-64C7-4C74-BBCF-4837506D964E}"/>
              </a:ext>
            </a:extLst>
          </p:cNvPr>
          <p:cNvSpPr>
            <a:spLocks noGrp="1" noChangeArrowheads="1"/>
          </p:cNvSpPr>
          <p:nvPr>
            <p:ph type="body" idx="1"/>
          </p:nvPr>
        </p:nvSpPr>
        <p:spPr>
          <a:xfrm>
            <a:off x="1752600" y="1352550"/>
            <a:ext cx="8382000" cy="5486400"/>
          </a:xfrm>
        </p:spPr>
        <p:txBody>
          <a:bodyPr/>
          <a:lstStyle/>
          <a:p>
            <a:pPr marL="0" indent="0" algn="just" eaLnBrk="1" hangingPunct="1">
              <a:buNone/>
              <a:defRPr/>
            </a:pPr>
            <a:endParaRPr lang="en-US" altLang="en-US" sz="2000" dirty="0"/>
          </a:p>
          <a:p>
            <a:pPr algn="just" eaLnBrk="1" hangingPunct="1">
              <a:defRPr/>
            </a:pPr>
            <a:r>
              <a:rPr lang="en-US" altLang="en-US" sz="2000" dirty="0"/>
              <a:t>Innovation and creativity are “mysterious processes”. But, no matter what needed to get to them, economists are “reasonably sure that incentives matter” (</a:t>
            </a:r>
            <a:r>
              <a:rPr lang="en-US" altLang="en-US" sz="2000" dirty="0" err="1"/>
              <a:t>Scotchmer</a:t>
            </a:r>
            <a:r>
              <a:rPr lang="en-US" altLang="en-US" sz="2000" dirty="0"/>
              <a:t>, 2004, “Innovation and incentives”)</a:t>
            </a:r>
          </a:p>
          <a:p>
            <a:pPr algn="just" eaLnBrk="1" hangingPunct="1">
              <a:defRPr/>
            </a:pPr>
            <a:endParaRPr lang="en-US" altLang="en-US" sz="2000" dirty="0"/>
          </a:p>
          <a:p>
            <a:pPr algn="just" eaLnBrk="1" hangingPunct="1">
              <a:defRPr/>
            </a:pPr>
            <a:r>
              <a:rPr lang="en-US" altLang="en-US" sz="2000" dirty="0"/>
              <a:t>Arrow (1962): inventions are information, and information is a public good. High fixed production costs and low imitation costs. Which is the optimal incentives scheme?</a:t>
            </a:r>
          </a:p>
          <a:p>
            <a:pPr algn="just" eaLnBrk="1" hangingPunct="1">
              <a:defRPr/>
            </a:pPr>
            <a:endParaRPr lang="en-US" altLang="en-US" sz="2000" dirty="0"/>
          </a:p>
          <a:p>
            <a:pPr algn="just" eaLnBrk="1" hangingPunct="1">
              <a:defRPr/>
            </a:pPr>
            <a:r>
              <a:rPr lang="en-US" altLang="en-US" sz="2000" dirty="0"/>
              <a:t>Mainly patents, but also prizes and research contracts (Wright, AER 1983; </a:t>
            </a:r>
            <a:r>
              <a:rPr lang="en-US" altLang="en-US" sz="2000" dirty="0" err="1"/>
              <a:t>Gallini</a:t>
            </a:r>
            <a:r>
              <a:rPr lang="en-US" altLang="en-US" sz="2000" dirty="0"/>
              <a:t> and </a:t>
            </a:r>
            <a:r>
              <a:rPr lang="en-US" altLang="en-US" sz="2000" dirty="0" err="1"/>
              <a:t>Scotchmer</a:t>
            </a:r>
            <a:r>
              <a:rPr lang="en-US" altLang="en-US" sz="2000" dirty="0"/>
              <a:t>, 2002)</a:t>
            </a:r>
          </a:p>
          <a:p>
            <a:pPr algn="just" eaLnBrk="1" hangingPunct="1">
              <a:defRPr/>
            </a:pPr>
            <a:endParaRPr lang="en-US" altLang="en-US" sz="2000" dirty="0"/>
          </a:p>
          <a:p>
            <a:pPr algn="just" eaLnBrk="1" hangingPunct="1">
              <a:defRPr/>
            </a:pPr>
            <a:endParaRPr lang="en-US" altLang="en-US" sz="2000" dirty="0"/>
          </a:p>
        </p:txBody>
      </p:sp>
    </p:spTree>
    <p:extLst>
      <p:ext uri="{BB962C8B-B14F-4D97-AF65-F5344CB8AC3E}">
        <p14:creationId xmlns:p14="http://schemas.microsoft.com/office/powerpoint/2010/main" val="255898459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1E19FE3E-ECC4-4106-B5B9-64ADDB7B79DB}"/>
              </a:ext>
            </a:extLst>
          </p:cNvPr>
          <p:cNvSpPr>
            <a:spLocks noGrp="1"/>
          </p:cNvSpPr>
          <p:nvPr>
            <p:ph type="title"/>
          </p:nvPr>
        </p:nvSpPr>
        <p:spPr>
          <a:xfrm>
            <a:off x="2135188" y="414338"/>
            <a:ext cx="7467600" cy="1143000"/>
          </a:xfrm>
        </p:spPr>
        <p:txBody>
          <a:bodyPr/>
          <a:lstStyle/>
          <a:p>
            <a:r>
              <a:rPr lang="it-IT" altLang="it-IT" dirty="0" err="1"/>
              <a:t>Creativity</a:t>
            </a:r>
            <a:endParaRPr lang="it-IT" altLang="it-IT" dirty="0"/>
          </a:p>
        </p:txBody>
      </p:sp>
      <p:sp>
        <p:nvSpPr>
          <p:cNvPr id="3" name="Segnaposto contenuto 2">
            <a:extLst>
              <a:ext uri="{FF2B5EF4-FFF2-40B4-BE49-F238E27FC236}">
                <a16:creationId xmlns:a16="http://schemas.microsoft.com/office/drawing/2014/main" id="{4E13E093-2FC7-4C8A-B4D8-8F2A854C0613}"/>
              </a:ext>
            </a:extLst>
          </p:cNvPr>
          <p:cNvSpPr>
            <a:spLocks noGrp="1"/>
          </p:cNvSpPr>
          <p:nvPr>
            <p:ph sz="quarter" idx="1"/>
          </p:nvPr>
        </p:nvSpPr>
        <p:spPr>
          <a:xfrm>
            <a:off x="1992313" y="1773239"/>
            <a:ext cx="7467600" cy="4873625"/>
          </a:xfrm>
        </p:spPr>
        <p:txBody>
          <a:bodyPr>
            <a:normAutofit/>
          </a:bodyPr>
          <a:lstStyle/>
          <a:p>
            <a:pPr algn="just">
              <a:lnSpc>
                <a:spcPct val="150000"/>
              </a:lnSpc>
              <a:buFont typeface="Wingdings" panose="05000000000000000000" pitchFamily="2" charset="2"/>
              <a:buNone/>
              <a:defRPr/>
            </a:pPr>
            <a:r>
              <a:rPr lang="en-US" dirty="0"/>
              <a:t>	</a:t>
            </a:r>
            <a:r>
              <a:rPr lang="en-US" sz="2000" dirty="0"/>
              <a:t>Creativity is a vital input into the well-being of society: </a:t>
            </a:r>
          </a:p>
          <a:p>
            <a:pPr algn="just">
              <a:lnSpc>
                <a:spcPct val="150000"/>
              </a:lnSpc>
              <a:buFont typeface="Wingdings" panose="05000000000000000000" pitchFamily="2" charset="2"/>
              <a:buNone/>
              <a:defRPr/>
            </a:pPr>
            <a:endParaRPr lang="en-US" sz="2000" dirty="0"/>
          </a:p>
          <a:p>
            <a:pPr algn="just">
              <a:lnSpc>
                <a:spcPct val="150000"/>
              </a:lnSpc>
              <a:defRPr/>
            </a:pPr>
            <a:r>
              <a:rPr lang="en-US" sz="2000" dirty="0"/>
              <a:t> “Taste” for creativity (the interest, enjoyment, satisfaction, and challenge of creativity itself) </a:t>
            </a:r>
            <a:r>
              <a:rPr lang="en-US" sz="2000" i="1" dirty="0"/>
              <a:t>vs</a:t>
            </a:r>
            <a:r>
              <a:rPr lang="en-US" sz="2000" dirty="0"/>
              <a:t>. effort?</a:t>
            </a:r>
          </a:p>
          <a:p>
            <a:pPr algn="just">
              <a:lnSpc>
                <a:spcPct val="150000"/>
              </a:lnSpc>
              <a:buFont typeface="Wingdings" panose="05000000000000000000" pitchFamily="2" charset="2"/>
              <a:buNone/>
              <a:defRPr/>
            </a:pPr>
            <a:r>
              <a:rPr lang="en-US" sz="2000" dirty="0"/>
              <a:t>    </a:t>
            </a:r>
            <a:r>
              <a:rPr lang="en-US" sz="2000" dirty="0">
                <a:solidFill>
                  <a:schemeClr val="accent6">
                    <a:lumMod val="50000"/>
                  </a:schemeClr>
                </a:solidFill>
              </a:rPr>
              <a:t>Albert Einstein talked about intrinsic motivation as “the enjoyment of seeing and searching.”</a:t>
            </a:r>
          </a:p>
          <a:p>
            <a:pPr algn="just">
              <a:lnSpc>
                <a:spcPct val="150000"/>
              </a:lnSpc>
              <a:buFont typeface="Wingdings" panose="05000000000000000000" pitchFamily="2" charset="2"/>
              <a:buNone/>
              <a:defRPr/>
            </a:pPr>
            <a:endParaRPr lang="en-US" sz="2000" dirty="0"/>
          </a:p>
          <a:p>
            <a:pPr algn="just">
              <a:lnSpc>
                <a:spcPct val="150000"/>
              </a:lnSpc>
              <a:defRPr/>
            </a:pPr>
            <a:r>
              <a:rPr lang="en-US" sz="2000" dirty="0"/>
              <a:t>  How to stimulate creativity?</a:t>
            </a:r>
          </a:p>
          <a:p>
            <a:pPr>
              <a:lnSpc>
                <a:spcPct val="200000"/>
              </a:lnSpc>
              <a:defRPr/>
            </a:pPr>
            <a:endParaRPr lang="en-US" dirty="0"/>
          </a:p>
        </p:txBody>
      </p:sp>
    </p:spTree>
    <p:extLst>
      <p:ext uri="{BB962C8B-B14F-4D97-AF65-F5344CB8AC3E}">
        <p14:creationId xmlns:p14="http://schemas.microsoft.com/office/powerpoint/2010/main" val="391362672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E0CA9387-6961-42B3-ABBB-9EF51E18ECE2}"/>
              </a:ext>
            </a:extLst>
          </p:cNvPr>
          <p:cNvSpPr>
            <a:spLocks noGrp="1"/>
          </p:cNvSpPr>
          <p:nvPr>
            <p:ph type="title"/>
          </p:nvPr>
        </p:nvSpPr>
        <p:spPr/>
        <p:txBody>
          <a:bodyPr/>
          <a:lstStyle/>
          <a:p>
            <a:r>
              <a:rPr lang="it-IT" altLang="it-IT" sz="3200"/>
              <a:t>Definition of creativity</a:t>
            </a:r>
          </a:p>
        </p:txBody>
      </p:sp>
      <p:sp>
        <p:nvSpPr>
          <p:cNvPr id="12291" name="Segnaposto contenuto 2">
            <a:extLst>
              <a:ext uri="{FF2B5EF4-FFF2-40B4-BE49-F238E27FC236}">
                <a16:creationId xmlns:a16="http://schemas.microsoft.com/office/drawing/2014/main" id="{8DEA9A06-F292-486A-83CE-CC4D28553497}"/>
              </a:ext>
            </a:extLst>
          </p:cNvPr>
          <p:cNvSpPr>
            <a:spLocks noGrp="1"/>
          </p:cNvSpPr>
          <p:nvPr>
            <p:ph sz="quarter" idx="1"/>
          </p:nvPr>
        </p:nvSpPr>
        <p:spPr>
          <a:xfrm>
            <a:off x="2135188" y="1693864"/>
            <a:ext cx="7561262" cy="4873625"/>
          </a:xfrm>
        </p:spPr>
        <p:txBody>
          <a:bodyPr/>
          <a:lstStyle/>
          <a:p>
            <a:pPr algn="just">
              <a:lnSpc>
                <a:spcPct val="150000"/>
              </a:lnSpc>
            </a:pPr>
            <a:r>
              <a:rPr lang="en-US" altLang="it-IT" sz="1800" dirty="0"/>
              <a:t>Creativity can be defined as “the production of </a:t>
            </a:r>
            <a:r>
              <a:rPr lang="en-US" altLang="it-IT" sz="1800" b="1" dirty="0"/>
              <a:t>novel</a:t>
            </a:r>
            <a:r>
              <a:rPr lang="en-US" altLang="it-IT" sz="1800" dirty="0"/>
              <a:t> and </a:t>
            </a:r>
            <a:r>
              <a:rPr lang="en-US" altLang="it-IT" sz="1800" b="1" dirty="0"/>
              <a:t>useful</a:t>
            </a:r>
            <a:r>
              <a:rPr lang="en-US" altLang="it-IT" sz="1800" dirty="0"/>
              <a:t> ideas in </a:t>
            </a:r>
            <a:r>
              <a:rPr lang="en-US" altLang="it-IT" sz="1800" b="1" dirty="0"/>
              <a:t>any</a:t>
            </a:r>
            <a:r>
              <a:rPr lang="en-US" altLang="it-IT" sz="1800" dirty="0"/>
              <a:t> domain” (Stein, 1974;  Woodman et al., 1993)</a:t>
            </a:r>
          </a:p>
          <a:p>
            <a:pPr algn="just">
              <a:lnSpc>
                <a:spcPct val="150000"/>
              </a:lnSpc>
            </a:pPr>
            <a:endParaRPr lang="en-US" altLang="it-IT" sz="1800" dirty="0"/>
          </a:p>
          <a:p>
            <a:pPr algn="just">
              <a:lnSpc>
                <a:spcPct val="150000"/>
              </a:lnSpc>
            </a:pPr>
            <a:r>
              <a:rPr lang="en-US" altLang="it-IT" sz="1800" dirty="0">
                <a:sym typeface="Wingdings" panose="05000000000000000000" pitchFamily="2" charset="2"/>
              </a:rPr>
              <a:t>Should be “recognized in its utility” by peers  </a:t>
            </a:r>
            <a:r>
              <a:rPr lang="en-US" altLang="it-IT" sz="1800" b="1" dirty="0">
                <a:sym typeface="Wingdings" panose="05000000000000000000" pitchFamily="2" charset="2"/>
              </a:rPr>
              <a:t>social consensus </a:t>
            </a:r>
            <a:r>
              <a:rPr lang="en-US" altLang="it-IT" sz="1800" dirty="0">
                <a:sym typeface="Wingdings" panose="05000000000000000000" pitchFamily="2" charset="2"/>
              </a:rPr>
              <a:t>(Amabile, 1983)</a:t>
            </a:r>
          </a:p>
          <a:p>
            <a:pPr algn="just">
              <a:lnSpc>
                <a:spcPct val="150000"/>
              </a:lnSpc>
            </a:pPr>
            <a:endParaRPr lang="en-US" altLang="it-IT" sz="1800" dirty="0">
              <a:sym typeface="Wingdings" panose="05000000000000000000" pitchFamily="2" charset="2"/>
            </a:endParaRPr>
          </a:p>
          <a:p>
            <a:pPr algn="just">
              <a:buFont typeface="Wingdings" panose="05000000000000000000" pitchFamily="2" charset="2"/>
              <a:buNone/>
            </a:pPr>
            <a:r>
              <a:rPr lang="it-IT" altLang="it-IT" sz="1800" dirty="0"/>
              <a:t>	“From </a:t>
            </a:r>
            <a:r>
              <a:rPr lang="en-US" altLang="it-IT" sz="1800" dirty="0"/>
              <a:t>time to time, human beings arrive at ideas that are judged by their fellows to be both novel and valuable” (Simon, 1983 PNAS)</a:t>
            </a:r>
            <a:endParaRPr lang="en-US" altLang="it-IT" sz="1800" dirty="0">
              <a:sym typeface="Wingdings" panose="05000000000000000000" pitchFamily="2" charset="2"/>
            </a:endParaRPr>
          </a:p>
          <a:p>
            <a:pPr algn="just">
              <a:lnSpc>
                <a:spcPct val="150000"/>
              </a:lnSpc>
            </a:pPr>
            <a:endParaRPr lang="en-US" altLang="it-IT" sz="1800" dirty="0">
              <a:sym typeface="Wingdings" panose="05000000000000000000" pitchFamily="2" charset="2"/>
            </a:endParaRPr>
          </a:p>
          <a:p>
            <a:pPr algn="just">
              <a:lnSpc>
                <a:spcPct val="150000"/>
              </a:lnSpc>
            </a:pPr>
            <a:endParaRPr lang="en-US" altLang="it-IT" sz="1800" dirty="0"/>
          </a:p>
        </p:txBody>
      </p:sp>
    </p:spTree>
    <p:extLst>
      <p:ext uri="{BB962C8B-B14F-4D97-AF65-F5344CB8AC3E}">
        <p14:creationId xmlns:p14="http://schemas.microsoft.com/office/powerpoint/2010/main" val="42812816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E0CA9387-6961-42B3-ABBB-9EF51E18ECE2}"/>
              </a:ext>
            </a:extLst>
          </p:cNvPr>
          <p:cNvSpPr>
            <a:spLocks noGrp="1"/>
          </p:cNvSpPr>
          <p:nvPr>
            <p:ph type="title"/>
          </p:nvPr>
        </p:nvSpPr>
        <p:spPr/>
        <p:txBody>
          <a:bodyPr/>
          <a:lstStyle/>
          <a:p>
            <a:r>
              <a:rPr lang="it-IT" altLang="it-IT" sz="3200" dirty="0" err="1"/>
              <a:t>Closed</a:t>
            </a:r>
            <a:r>
              <a:rPr lang="it-IT" altLang="it-IT" sz="3200" dirty="0"/>
              <a:t> vs. Open tasks</a:t>
            </a:r>
          </a:p>
        </p:txBody>
      </p:sp>
      <p:sp>
        <p:nvSpPr>
          <p:cNvPr id="12291" name="Segnaposto contenuto 2">
            <a:extLst>
              <a:ext uri="{FF2B5EF4-FFF2-40B4-BE49-F238E27FC236}">
                <a16:creationId xmlns:a16="http://schemas.microsoft.com/office/drawing/2014/main" id="{8DEA9A06-F292-486A-83CE-CC4D28553497}"/>
              </a:ext>
            </a:extLst>
          </p:cNvPr>
          <p:cNvSpPr>
            <a:spLocks noGrp="1"/>
          </p:cNvSpPr>
          <p:nvPr>
            <p:ph sz="quarter" idx="1"/>
          </p:nvPr>
        </p:nvSpPr>
        <p:spPr>
          <a:xfrm>
            <a:off x="1946097" y="1066801"/>
            <a:ext cx="7561262" cy="4873625"/>
          </a:xfrm>
        </p:spPr>
        <p:txBody>
          <a:bodyPr/>
          <a:lstStyle/>
          <a:p>
            <a:pPr algn="just">
              <a:lnSpc>
                <a:spcPct val="150000"/>
              </a:lnSpc>
            </a:pPr>
            <a:r>
              <a:rPr lang="it-IT" altLang="it-IT" sz="2000" dirty="0" err="1"/>
              <a:t>Differ</a:t>
            </a:r>
            <a:r>
              <a:rPr lang="it-IT" altLang="it-IT" sz="2000" dirty="0"/>
              <a:t> on the </a:t>
            </a:r>
            <a:r>
              <a:rPr lang="it-IT" altLang="it-IT" sz="2000" dirty="0" err="1"/>
              <a:t>presence</a:t>
            </a:r>
            <a:r>
              <a:rPr lang="it-IT" altLang="it-IT" sz="2000" dirty="0"/>
              <a:t> of </a:t>
            </a:r>
            <a:r>
              <a:rPr lang="it-IT" altLang="it-IT" sz="2000" b="1" dirty="0" err="1"/>
              <a:t>constraints</a:t>
            </a:r>
            <a:endParaRPr lang="it-IT" altLang="it-IT" sz="2000" b="1" dirty="0"/>
          </a:p>
          <a:p>
            <a:pPr algn="just">
              <a:lnSpc>
                <a:spcPct val="150000"/>
              </a:lnSpc>
            </a:pPr>
            <a:endParaRPr lang="it-IT" altLang="it-IT" sz="2000" dirty="0">
              <a:sym typeface="Wingdings" panose="05000000000000000000" pitchFamily="2" charset="2"/>
            </a:endParaRPr>
          </a:p>
          <a:p>
            <a:pPr algn="just">
              <a:lnSpc>
                <a:spcPct val="150000"/>
              </a:lnSpc>
            </a:pPr>
            <a:r>
              <a:rPr lang="it-IT" altLang="it-IT" sz="2000" b="1" dirty="0" err="1">
                <a:sym typeface="Wingdings" panose="05000000000000000000" pitchFamily="2" charset="2"/>
              </a:rPr>
              <a:t>Closed</a:t>
            </a:r>
            <a:r>
              <a:rPr lang="it-IT" altLang="it-IT" sz="2000" b="1" dirty="0">
                <a:sym typeface="Wingdings" panose="05000000000000000000" pitchFamily="2" charset="2"/>
              </a:rPr>
              <a:t> task: </a:t>
            </a:r>
            <a:r>
              <a:rPr lang="it-IT" altLang="it-IT" sz="2000" dirty="0">
                <a:sym typeface="Wingdings" panose="05000000000000000000" pitchFamily="2" charset="2"/>
              </a:rPr>
              <a:t>«</a:t>
            </a:r>
            <a:r>
              <a:rPr lang="en-US" altLang="it-IT" sz="2000" dirty="0">
                <a:sym typeface="Wingdings" panose="05000000000000000000" pitchFamily="2" charset="2"/>
              </a:rPr>
              <a:t>“Choose a combination of words to write a creative story.” The words supplied were: house, zero, forgive, curve, relevance, cow, tree, planet, ring, send.  Participants were told that they must use these words along with any other combination of words that they wished.</a:t>
            </a:r>
            <a:r>
              <a:rPr lang="it-IT" altLang="it-IT" sz="2000" dirty="0">
                <a:sym typeface="Wingdings" panose="05000000000000000000" pitchFamily="2" charset="2"/>
              </a:rPr>
              <a:t>»</a:t>
            </a:r>
          </a:p>
          <a:p>
            <a:pPr algn="just">
              <a:lnSpc>
                <a:spcPct val="150000"/>
              </a:lnSpc>
            </a:pPr>
            <a:endParaRPr lang="it-IT" altLang="it-IT" sz="2000" dirty="0">
              <a:sym typeface="Wingdings" panose="05000000000000000000" pitchFamily="2" charset="2"/>
            </a:endParaRPr>
          </a:p>
          <a:p>
            <a:pPr algn="just">
              <a:lnSpc>
                <a:spcPct val="150000"/>
              </a:lnSpc>
            </a:pPr>
            <a:r>
              <a:rPr lang="it-IT" altLang="it-IT" sz="2000" b="1" dirty="0">
                <a:sym typeface="Wingdings" panose="05000000000000000000" pitchFamily="2" charset="2"/>
              </a:rPr>
              <a:t>Open task: </a:t>
            </a:r>
            <a:r>
              <a:rPr lang="it-IT" altLang="it-IT" sz="2000" dirty="0">
                <a:sym typeface="Wingdings" panose="05000000000000000000" pitchFamily="2" charset="2"/>
              </a:rPr>
              <a:t>«</a:t>
            </a:r>
            <a:r>
              <a:rPr lang="it-IT" altLang="it-IT" sz="2000" dirty="0" err="1">
                <a:sym typeface="Wingdings" panose="05000000000000000000" pitchFamily="2" charset="2"/>
              </a:rPr>
              <a:t>If</a:t>
            </a:r>
            <a:r>
              <a:rPr lang="it-IT" altLang="it-IT" sz="2000" dirty="0">
                <a:sym typeface="Wingdings" panose="05000000000000000000" pitchFamily="2" charset="2"/>
              </a:rPr>
              <a:t> </a:t>
            </a:r>
            <a:r>
              <a:rPr lang="it-IT" altLang="it-IT" sz="2000" dirty="0" err="1">
                <a:sym typeface="Wingdings" panose="05000000000000000000" pitchFamily="2" charset="2"/>
              </a:rPr>
              <a:t>you</a:t>
            </a:r>
            <a:r>
              <a:rPr lang="it-IT" altLang="it-IT" sz="2000" dirty="0">
                <a:sym typeface="Wingdings" panose="05000000000000000000" pitchFamily="2" charset="2"/>
              </a:rPr>
              <a:t> </a:t>
            </a:r>
            <a:r>
              <a:rPr lang="it-IT" altLang="it-IT" sz="2000" dirty="0" err="1">
                <a:sym typeface="Wingdings" panose="05000000000000000000" pitchFamily="2" charset="2"/>
              </a:rPr>
              <a:t>had</a:t>
            </a:r>
            <a:r>
              <a:rPr lang="it-IT" altLang="it-IT" sz="2000" dirty="0">
                <a:sym typeface="Wingdings" panose="05000000000000000000" pitchFamily="2" charset="2"/>
              </a:rPr>
              <a:t> the talent to </a:t>
            </a:r>
            <a:r>
              <a:rPr lang="it-IT" altLang="it-IT" sz="2000" dirty="0" err="1">
                <a:sym typeface="Wingdings" panose="05000000000000000000" pitchFamily="2" charset="2"/>
              </a:rPr>
              <a:t>invent</a:t>
            </a:r>
            <a:r>
              <a:rPr lang="it-IT" altLang="it-IT" sz="2000" dirty="0">
                <a:sym typeface="Wingdings" panose="05000000000000000000" pitchFamily="2" charset="2"/>
              </a:rPr>
              <a:t> </a:t>
            </a:r>
            <a:r>
              <a:rPr lang="it-IT" altLang="it-IT" sz="2000" dirty="0" err="1">
                <a:sym typeface="Wingdings" panose="05000000000000000000" pitchFamily="2" charset="2"/>
              </a:rPr>
              <a:t>things</a:t>
            </a:r>
            <a:r>
              <a:rPr lang="it-IT" altLang="it-IT" sz="2000" dirty="0">
                <a:sym typeface="Wingdings" panose="05000000000000000000" pitchFamily="2" charset="2"/>
              </a:rPr>
              <a:t> just by thinking of </a:t>
            </a:r>
            <a:r>
              <a:rPr lang="it-IT" altLang="it-IT" sz="2000" dirty="0" err="1">
                <a:sym typeface="Wingdings" panose="05000000000000000000" pitchFamily="2" charset="2"/>
              </a:rPr>
              <a:t>them</a:t>
            </a:r>
            <a:r>
              <a:rPr lang="it-IT" altLang="it-IT" sz="2000" dirty="0">
                <a:sym typeface="Wingdings" panose="05000000000000000000" pitchFamily="2" charset="2"/>
              </a:rPr>
              <a:t>, </a:t>
            </a:r>
            <a:r>
              <a:rPr lang="it-IT" altLang="it-IT" sz="2000" dirty="0" err="1">
                <a:sym typeface="Wingdings" panose="05000000000000000000" pitchFamily="2" charset="2"/>
              </a:rPr>
              <a:t>what</a:t>
            </a:r>
            <a:r>
              <a:rPr lang="it-IT" altLang="it-IT" sz="2000" dirty="0">
                <a:sym typeface="Wingdings" panose="05000000000000000000" pitchFamily="2" charset="2"/>
              </a:rPr>
              <a:t> </a:t>
            </a:r>
            <a:r>
              <a:rPr lang="it-IT" altLang="it-IT" sz="2000" dirty="0" err="1">
                <a:sym typeface="Wingdings" panose="05000000000000000000" pitchFamily="2" charset="2"/>
              </a:rPr>
              <a:t>would</a:t>
            </a:r>
            <a:r>
              <a:rPr lang="it-IT" altLang="it-IT" sz="2000" dirty="0">
                <a:sym typeface="Wingdings" panose="05000000000000000000" pitchFamily="2" charset="2"/>
              </a:rPr>
              <a:t> </a:t>
            </a:r>
            <a:r>
              <a:rPr lang="it-IT" altLang="it-IT" sz="2000" dirty="0" err="1">
                <a:sym typeface="Wingdings" panose="05000000000000000000" pitchFamily="2" charset="2"/>
              </a:rPr>
              <a:t>you</a:t>
            </a:r>
            <a:r>
              <a:rPr lang="it-IT" altLang="it-IT" sz="2000" dirty="0">
                <a:sym typeface="Wingdings" panose="05000000000000000000" pitchFamily="2" charset="2"/>
              </a:rPr>
              <a:t> </a:t>
            </a:r>
            <a:r>
              <a:rPr lang="it-IT" altLang="it-IT" sz="2000" dirty="0" err="1">
                <a:sym typeface="Wingdings" panose="05000000000000000000" pitchFamily="2" charset="2"/>
              </a:rPr>
              <a:t>invent</a:t>
            </a:r>
            <a:r>
              <a:rPr lang="it-IT" altLang="it-IT" sz="2000" dirty="0">
                <a:sym typeface="Wingdings" panose="05000000000000000000" pitchFamily="2" charset="2"/>
              </a:rPr>
              <a:t> and </a:t>
            </a:r>
            <a:r>
              <a:rPr lang="it-IT" altLang="it-IT" sz="2000" dirty="0" err="1">
                <a:sym typeface="Wingdings" panose="05000000000000000000" pitchFamily="2" charset="2"/>
              </a:rPr>
              <a:t>why</a:t>
            </a:r>
            <a:r>
              <a:rPr lang="it-IT" altLang="it-IT" sz="2000" dirty="0">
                <a:sym typeface="Wingdings" panose="05000000000000000000" pitchFamily="2" charset="2"/>
              </a:rPr>
              <a:t>?»</a:t>
            </a:r>
            <a:endParaRPr lang="en-US" altLang="it-IT" sz="2000" dirty="0">
              <a:sym typeface="Wingdings" panose="05000000000000000000" pitchFamily="2" charset="2"/>
            </a:endParaRPr>
          </a:p>
          <a:p>
            <a:pPr algn="just">
              <a:lnSpc>
                <a:spcPct val="150000"/>
              </a:lnSpc>
            </a:pPr>
            <a:endParaRPr lang="en-US" altLang="it-IT" sz="1800" dirty="0">
              <a:sym typeface="Wingdings" panose="05000000000000000000" pitchFamily="2" charset="2"/>
            </a:endParaRPr>
          </a:p>
          <a:p>
            <a:pPr algn="just">
              <a:lnSpc>
                <a:spcPct val="150000"/>
              </a:lnSpc>
            </a:pPr>
            <a:endParaRPr lang="en-US" altLang="it-IT" sz="1800" dirty="0"/>
          </a:p>
        </p:txBody>
      </p:sp>
    </p:spTree>
    <p:extLst>
      <p:ext uri="{BB962C8B-B14F-4D97-AF65-F5344CB8AC3E}">
        <p14:creationId xmlns:p14="http://schemas.microsoft.com/office/powerpoint/2010/main" val="38325192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E0CA9387-6961-42B3-ABBB-9EF51E18ECE2}"/>
              </a:ext>
            </a:extLst>
          </p:cNvPr>
          <p:cNvSpPr>
            <a:spLocks noGrp="1"/>
          </p:cNvSpPr>
          <p:nvPr>
            <p:ph type="title"/>
          </p:nvPr>
        </p:nvSpPr>
        <p:spPr/>
        <p:txBody>
          <a:bodyPr/>
          <a:lstStyle/>
          <a:p>
            <a:r>
              <a:rPr lang="it-IT" altLang="it-IT" sz="3200" dirty="0" err="1"/>
              <a:t>Results</a:t>
            </a:r>
            <a:endParaRPr lang="it-IT" altLang="it-IT" sz="3200" dirty="0"/>
          </a:p>
        </p:txBody>
      </p:sp>
      <p:sp>
        <p:nvSpPr>
          <p:cNvPr id="12291" name="Segnaposto contenuto 2">
            <a:extLst>
              <a:ext uri="{FF2B5EF4-FFF2-40B4-BE49-F238E27FC236}">
                <a16:creationId xmlns:a16="http://schemas.microsoft.com/office/drawing/2014/main" id="{8DEA9A06-F292-486A-83CE-CC4D28553497}"/>
              </a:ext>
            </a:extLst>
          </p:cNvPr>
          <p:cNvSpPr>
            <a:spLocks noGrp="1"/>
          </p:cNvSpPr>
          <p:nvPr>
            <p:ph sz="quarter" idx="1"/>
          </p:nvPr>
        </p:nvSpPr>
        <p:spPr>
          <a:xfrm>
            <a:off x="1946097" y="1066801"/>
            <a:ext cx="7561262" cy="4873625"/>
          </a:xfrm>
        </p:spPr>
        <p:txBody>
          <a:bodyPr/>
          <a:lstStyle/>
          <a:p>
            <a:pPr marL="0" indent="0" algn="just">
              <a:lnSpc>
                <a:spcPct val="150000"/>
              </a:lnSpc>
              <a:buNone/>
            </a:pPr>
            <a:endParaRPr lang="en-US" altLang="it-IT" sz="1800" dirty="0">
              <a:sym typeface="Wingdings" panose="05000000000000000000" pitchFamily="2" charset="2"/>
            </a:endParaRPr>
          </a:p>
          <a:p>
            <a:pPr marL="0" indent="0" algn="just">
              <a:lnSpc>
                <a:spcPct val="150000"/>
              </a:lnSpc>
              <a:buNone/>
            </a:pPr>
            <a:endParaRPr lang="en-US" altLang="it-IT" sz="1800" dirty="0"/>
          </a:p>
        </p:txBody>
      </p:sp>
      <p:grpSp>
        <p:nvGrpSpPr>
          <p:cNvPr id="4" name="Group 3">
            <a:extLst>
              <a:ext uri="{FF2B5EF4-FFF2-40B4-BE49-F238E27FC236}">
                <a16:creationId xmlns:a16="http://schemas.microsoft.com/office/drawing/2014/main" id="{628CEDD5-C6F0-45EA-A360-358BB5A970CC}"/>
              </a:ext>
            </a:extLst>
          </p:cNvPr>
          <p:cNvGrpSpPr>
            <a:grpSpLocks/>
          </p:cNvGrpSpPr>
          <p:nvPr/>
        </p:nvGrpSpPr>
        <p:grpSpPr bwMode="auto">
          <a:xfrm>
            <a:off x="3086100" y="1280865"/>
            <a:ext cx="6019800" cy="3898900"/>
            <a:chOff x="2313" y="1418"/>
            <a:chExt cx="7227" cy="4572"/>
          </a:xfrm>
        </p:grpSpPr>
        <p:sp>
          <p:nvSpPr>
            <p:cNvPr id="5" name="AutoShape 33">
              <a:extLst>
                <a:ext uri="{FF2B5EF4-FFF2-40B4-BE49-F238E27FC236}">
                  <a16:creationId xmlns:a16="http://schemas.microsoft.com/office/drawing/2014/main" id="{E96DE665-2DF6-46FF-9F20-6560F465FDC5}"/>
                </a:ext>
              </a:extLst>
            </p:cNvPr>
            <p:cNvSpPr>
              <a:spLocks/>
            </p:cNvSpPr>
            <p:nvPr/>
          </p:nvSpPr>
          <p:spPr bwMode="auto">
            <a:xfrm>
              <a:off x="3273" y="5018"/>
              <a:ext cx="6048" cy="5"/>
            </a:xfrm>
            <a:custGeom>
              <a:avLst/>
              <a:gdLst>
                <a:gd name="T0" fmla="+- 0 3274 3274"/>
                <a:gd name="T1" fmla="*/ T0 w 6048"/>
                <a:gd name="T2" fmla="+- 0 5018 5018"/>
                <a:gd name="T3" fmla="*/ 5018 h 5"/>
                <a:gd name="T4" fmla="+- 0 4922 3274"/>
                <a:gd name="T5" fmla="*/ T4 w 6048"/>
                <a:gd name="T6" fmla="+- 0 5018 5018"/>
                <a:gd name="T7" fmla="*/ 5018 h 5"/>
                <a:gd name="T8" fmla="+- 0 5251 3274"/>
                <a:gd name="T9" fmla="*/ T8 w 6048"/>
                <a:gd name="T10" fmla="+- 0 5018 5018"/>
                <a:gd name="T11" fmla="*/ 5018 h 5"/>
                <a:gd name="T12" fmla="+- 0 7342 3274"/>
                <a:gd name="T13" fmla="*/ T12 w 6048"/>
                <a:gd name="T14" fmla="+- 0 5018 5018"/>
                <a:gd name="T15" fmla="*/ 5018 h 5"/>
                <a:gd name="T16" fmla="+- 0 7670 3274"/>
                <a:gd name="T17" fmla="*/ T16 w 6048"/>
                <a:gd name="T18" fmla="+- 0 5018 5018"/>
                <a:gd name="T19" fmla="*/ 5018 h 5"/>
                <a:gd name="T20" fmla="+- 0 8551 3274"/>
                <a:gd name="T21" fmla="*/ T20 w 6048"/>
                <a:gd name="T22" fmla="+- 0 5018 5018"/>
                <a:gd name="T23" fmla="*/ 5018 h 5"/>
                <a:gd name="T24" fmla="+- 0 8880 3274"/>
                <a:gd name="T25" fmla="*/ T24 w 6048"/>
                <a:gd name="T26" fmla="+- 0 5018 5018"/>
                <a:gd name="T27" fmla="*/ 5018 h 5"/>
                <a:gd name="T28" fmla="+- 0 9322 3274"/>
                <a:gd name="T29" fmla="*/ T28 w 6048"/>
                <a:gd name="T30" fmla="+- 0 5018 5018"/>
                <a:gd name="T31" fmla="*/ 5018 h 5"/>
                <a:gd name="T32" fmla="+- 0 3274 3274"/>
                <a:gd name="T33" fmla="*/ T32 w 6048"/>
                <a:gd name="T34" fmla="+- 0 5023 5018"/>
                <a:gd name="T35" fmla="*/ 5023 h 5"/>
                <a:gd name="T36" fmla="+- 0 9322 3274"/>
                <a:gd name="T37" fmla="*/ T36 w 6048"/>
                <a:gd name="T38" fmla="+- 0 5023 5018"/>
                <a:gd name="T39" fmla="*/ 5023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48" h="5">
                  <a:moveTo>
                    <a:pt x="0" y="0"/>
                  </a:moveTo>
                  <a:lnTo>
                    <a:pt x="1648" y="0"/>
                  </a:lnTo>
                  <a:moveTo>
                    <a:pt x="1977" y="0"/>
                  </a:moveTo>
                  <a:lnTo>
                    <a:pt x="4068" y="0"/>
                  </a:lnTo>
                  <a:moveTo>
                    <a:pt x="4396" y="0"/>
                  </a:moveTo>
                  <a:lnTo>
                    <a:pt x="5277" y="0"/>
                  </a:lnTo>
                  <a:moveTo>
                    <a:pt x="5606" y="0"/>
                  </a:moveTo>
                  <a:lnTo>
                    <a:pt x="6048" y="0"/>
                  </a:lnTo>
                  <a:moveTo>
                    <a:pt x="0" y="5"/>
                  </a:moveTo>
                  <a:lnTo>
                    <a:pt x="6048" y="5"/>
                  </a:lnTo>
                </a:path>
              </a:pathLst>
            </a:custGeom>
            <a:noFill/>
            <a:ln w="3048">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6" name="AutoShape 32">
              <a:extLst>
                <a:ext uri="{FF2B5EF4-FFF2-40B4-BE49-F238E27FC236}">
                  <a16:creationId xmlns:a16="http://schemas.microsoft.com/office/drawing/2014/main" id="{9B3817AB-D490-4988-9F69-E9C19941F6C9}"/>
                </a:ext>
              </a:extLst>
            </p:cNvPr>
            <p:cNvSpPr>
              <a:spLocks/>
            </p:cNvSpPr>
            <p:nvPr/>
          </p:nvSpPr>
          <p:spPr bwMode="auto">
            <a:xfrm>
              <a:off x="3273" y="3892"/>
              <a:ext cx="1649" cy="564"/>
            </a:xfrm>
            <a:custGeom>
              <a:avLst/>
              <a:gdLst>
                <a:gd name="T0" fmla="+- 0 3274 3274"/>
                <a:gd name="T1" fmla="*/ T0 w 1649"/>
                <a:gd name="T2" fmla="+- 0 4457 3893"/>
                <a:gd name="T3" fmla="*/ 4457 h 564"/>
                <a:gd name="T4" fmla="+- 0 3713 3274"/>
                <a:gd name="T5" fmla="*/ T4 w 1649"/>
                <a:gd name="T6" fmla="+- 0 4457 3893"/>
                <a:gd name="T7" fmla="*/ 4457 h 564"/>
                <a:gd name="T8" fmla="+- 0 4042 3274"/>
                <a:gd name="T9" fmla="*/ T8 w 1649"/>
                <a:gd name="T10" fmla="+- 0 4457 3893"/>
                <a:gd name="T11" fmla="*/ 4457 h 564"/>
                <a:gd name="T12" fmla="+- 0 4922 3274"/>
                <a:gd name="T13" fmla="*/ T12 w 1649"/>
                <a:gd name="T14" fmla="+- 0 4457 3893"/>
                <a:gd name="T15" fmla="*/ 4457 h 564"/>
                <a:gd name="T16" fmla="+- 0 3274 3274"/>
                <a:gd name="T17" fmla="*/ T16 w 1649"/>
                <a:gd name="T18" fmla="+- 0 3893 3893"/>
                <a:gd name="T19" fmla="*/ 3893 h 564"/>
                <a:gd name="T20" fmla="+- 0 3713 3274"/>
                <a:gd name="T21" fmla="*/ T20 w 1649"/>
                <a:gd name="T22" fmla="+- 0 3893 3893"/>
                <a:gd name="T23" fmla="*/ 3893 h 564"/>
                <a:gd name="T24" fmla="+- 0 4042 3274"/>
                <a:gd name="T25" fmla="*/ T24 w 1649"/>
                <a:gd name="T26" fmla="+- 0 3893 3893"/>
                <a:gd name="T27" fmla="*/ 3893 h 564"/>
                <a:gd name="T28" fmla="+- 0 4922 3274"/>
                <a:gd name="T29" fmla="*/ T28 w 1649"/>
                <a:gd name="T30" fmla="+- 0 3893 3893"/>
                <a:gd name="T31" fmla="*/ 3893 h 56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649" h="564">
                  <a:moveTo>
                    <a:pt x="0" y="564"/>
                  </a:moveTo>
                  <a:lnTo>
                    <a:pt x="439" y="564"/>
                  </a:lnTo>
                  <a:moveTo>
                    <a:pt x="768" y="564"/>
                  </a:moveTo>
                  <a:lnTo>
                    <a:pt x="1648" y="564"/>
                  </a:lnTo>
                  <a:moveTo>
                    <a:pt x="0" y="0"/>
                  </a:moveTo>
                  <a:lnTo>
                    <a:pt x="439" y="0"/>
                  </a:lnTo>
                  <a:moveTo>
                    <a:pt x="768" y="0"/>
                  </a:moveTo>
                  <a:lnTo>
                    <a:pt x="1648" y="0"/>
                  </a:lnTo>
                </a:path>
              </a:pathLst>
            </a:custGeom>
            <a:noFill/>
            <a:ln w="6096">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7" name="Rectangle 31">
              <a:extLst>
                <a:ext uri="{FF2B5EF4-FFF2-40B4-BE49-F238E27FC236}">
                  <a16:creationId xmlns:a16="http://schemas.microsoft.com/office/drawing/2014/main" id="{177A6744-A2DA-424F-A267-2A5F1D2E92A5}"/>
                </a:ext>
              </a:extLst>
            </p:cNvPr>
            <p:cNvSpPr>
              <a:spLocks noChangeArrowheads="1"/>
            </p:cNvSpPr>
            <p:nvPr/>
          </p:nvSpPr>
          <p:spPr bwMode="auto">
            <a:xfrm>
              <a:off x="3712" y="3804"/>
              <a:ext cx="329" cy="1217"/>
            </a:xfrm>
            <a:prstGeom prst="rect">
              <a:avLst/>
            </a:prstGeom>
            <a:solidFill>
              <a:srgbClr val="4472C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8" name="Rectangle 30">
              <a:extLst>
                <a:ext uri="{FF2B5EF4-FFF2-40B4-BE49-F238E27FC236}">
                  <a16:creationId xmlns:a16="http://schemas.microsoft.com/office/drawing/2014/main" id="{335F3D3A-53CC-44A0-A807-6ED350B89E1E}"/>
                </a:ext>
              </a:extLst>
            </p:cNvPr>
            <p:cNvSpPr>
              <a:spLocks noChangeArrowheads="1"/>
            </p:cNvSpPr>
            <p:nvPr/>
          </p:nvSpPr>
          <p:spPr bwMode="auto">
            <a:xfrm>
              <a:off x="3712" y="3804"/>
              <a:ext cx="329" cy="1217"/>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9" name="AutoShape 29">
              <a:extLst>
                <a:ext uri="{FF2B5EF4-FFF2-40B4-BE49-F238E27FC236}">
                  <a16:creationId xmlns:a16="http://schemas.microsoft.com/office/drawing/2014/main" id="{679B5BA1-BC62-49B2-AA48-6D8E22C093A2}"/>
                </a:ext>
              </a:extLst>
            </p:cNvPr>
            <p:cNvSpPr>
              <a:spLocks/>
            </p:cNvSpPr>
            <p:nvPr/>
          </p:nvSpPr>
          <p:spPr bwMode="auto">
            <a:xfrm>
              <a:off x="3273" y="3328"/>
              <a:ext cx="6048" cy="1128"/>
            </a:xfrm>
            <a:custGeom>
              <a:avLst/>
              <a:gdLst>
                <a:gd name="T0" fmla="+- 0 5251 3274"/>
                <a:gd name="T1" fmla="*/ T0 w 6048"/>
                <a:gd name="T2" fmla="+- 0 4457 3329"/>
                <a:gd name="T3" fmla="*/ 4457 h 1128"/>
                <a:gd name="T4" fmla="+- 0 7342 3274"/>
                <a:gd name="T5" fmla="*/ T4 w 6048"/>
                <a:gd name="T6" fmla="+- 0 4457 3329"/>
                <a:gd name="T7" fmla="*/ 4457 h 1128"/>
                <a:gd name="T8" fmla="+- 0 5251 3274"/>
                <a:gd name="T9" fmla="*/ T8 w 6048"/>
                <a:gd name="T10" fmla="+- 0 3893 3329"/>
                <a:gd name="T11" fmla="*/ 3893 h 1128"/>
                <a:gd name="T12" fmla="+- 0 7342 3274"/>
                <a:gd name="T13" fmla="*/ T12 w 6048"/>
                <a:gd name="T14" fmla="+- 0 3893 3329"/>
                <a:gd name="T15" fmla="*/ 3893 h 1128"/>
                <a:gd name="T16" fmla="+- 0 3274 3274"/>
                <a:gd name="T17" fmla="*/ T16 w 6048"/>
                <a:gd name="T18" fmla="+- 0 3329 3329"/>
                <a:gd name="T19" fmla="*/ 3329 h 1128"/>
                <a:gd name="T20" fmla="+- 0 4922 3274"/>
                <a:gd name="T21" fmla="*/ T20 w 6048"/>
                <a:gd name="T22" fmla="+- 0 3329 3329"/>
                <a:gd name="T23" fmla="*/ 3329 h 1128"/>
                <a:gd name="T24" fmla="+- 0 5251 3274"/>
                <a:gd name="T25" fmla="*/ T24 w 6048"/>
                <a:gd name="T26" fmla="+- 0 3329 3329"/>
                <a:gd name="T27" fmla="*/ 3329 h 1128"/>
                <a:gd name="T28" fmla="+- 0 9322 3274"/>
                <a:gd name="T29" fmla="*/ T28 w 6048"/>
                <a:gd name="T30" fmla="+- 0 3329 3329"/>
                <a:gd name="T31" fmla="*/ 3329 h 112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048" h="1128">
                  <a:moveTo>
                    <a:pt x="1977" y="1128"/>
                  </a:moveTo>
                  <a:lnTo>
                    <a:pt x="4068" y="1128"/>
                  </a:lnTo>
                  <a:moveTo>
                    <a:pt x="1977" y="564"/>
                  </a:moveTo>
                  <a:lnTo>
                    <a:pt x="4068" y="564"/>
                  </a:lnTo>
                  <a:moveTo>
                    <a:pt x="0" y="0"/>
                  </a:moveTo>
                  <a:lnTo>
                    <a:pt x="1648" y="0"/>
                  </a:lnTo>
                  <a:moveTo>
                    <a:pt x="1977" y="0"/>
                  </a:moveTo>
                  <a:lnTo>
                    <a:pt x="6048" y="0"/>
                  </a:lnTo>
                </a:path>
              </a:pathLst>
            </a:custGeom>
            <a:noFill/>
            <a:ln w="6096">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0" name="Rectangle 28">
              <a:extLst>
                <a:ext uri="{FF2B5EF4-FFF2-40B4-BE49-F238E27FC236}">
                  <a16:creationId xmlns:a16="http://schemas.microsoft.com/office/drawing/2014/main" id="{F7A2D91D-EC11-424E-9D9F-1ECECBDEA30C}"/>
                </a:ext>
              </a:extLst>
            </p:cNvPr>
            <p:cNvSpPr>
              <a:spLocks noChangeArrowheads="1"/>
            </p:cNvSpPr>
            <p:nvPr/>
          </p:nvSpPr>
          <p:spPr bwMode="auto">
            <a:xfrm>
              <a:off x="4922" y="2844"/>
              <a:ext cx="329" cy="21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cxnSp>
          <p:nvCxnSpPr>
            <p:cNvPr id="11" name="Line 27">
              <a:extLst>
                <a:ext uri="{FF2B5EF4-FFF2-40B4-BE49-F238E27FC236}">
                  <a16:creationId xmlns:a16="http://schemas.microsoft.com/office/drawing/2014/main" id="{A182347F-111C-41B0-8178-FA2CD3AC4DF7}"/>
                </a:ext>
              </a:extLst>
            </p:cNvPr>
            <p:cNvCxnSpPr>
              <a:cxnSpLocks noChangeShapeType="1"/>
            </p:cNvCxnSpPr>
            <p:nvPr/>
          </p:nvCxnSpPr>
          <p:spPr bwMode="auto">
            <a:xfrm>
              <a:off x="3274" y="2765"/>
              <a:ext cx="6048" cy="0"/>
            </a:xfrm>
            <a:prstGeom prst="line">
              <a:avLst/>
            </a:prstGeom>
            <a:noFill/>
            <a:ln w="6096">
              <a:solidFill>
                <a:srgbClr val="898989"/>
              </a:solidFill>
              <a:prstDash val="solid"/>
              <a:round/>
              <a:headEnd/>
              <a:tailEnd/>
            </a:ln>
            <a:extLst>
              <a:ext uri="{909E8E84-426E-40DD-AFC4-6F175D3DCCD1}">
                <a14:hiddenFill xmlns:a14="http://schemas.microsoft.com/office/drawing/2010/main">
                  <a:noFill/>
                </a14:hiddenFill>
              </a:ext>
            </a:extLst>
          </p:spPr>
        </p:cxnSp>
        <p:sp>
          <p:nvSpPr>
            <p:cNvPr id="12" name="Rectangle 26">
              <a:extLst>
                <a:ext uri="{FF2B5EF4-FFF2-40B4-BE49-F238E27FC236}">
                  <a16:creationId xmlns:a16="http://schemas.microsoft.com/office/drawing/2014/main" id="{5AF554CA-1115-4123-91D7-56C3CA1163A0}"/>
                </a:ext>
              </a:extLst>
            </p:cNvPr>
            <p:cNvSpPr>
              <a:spLocks noChangeArrowheads="1"/>
            </p:cNvSpPr>
            <p:nvPr/>
          </p:nvSpPr>
          <p:spPr bwMode="auto">
            <a:xfrm>
              <a:off x="4922" y="2844"/>
              <a:ext cx="329" cy="2177"/>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3" name="AutoShape 25">
              <a:extLst>
                <a:ext uri="{FF2B5EF4-FFF2-40B4-BE49-F238E27FC236}">
                  <a16:creationId xmlns:a16="http://schemas.microsoft.com/office/drawing/2014/main" id="{04C4CD5D-4FF0-452A-95DD-BD660565C929}"/>
                </a:ext>
              </a:extLst>
            </p:cNvPr>
            <p:cNvSpPr>
              <a:spLocks/>
            </p:cNvSpPr>
            <p:nvPr/>
          </p:nvSpPr>
          <p:spPr bwMode="auto">
            <a:xfrm>
              <a:off x="7670" y="3892"/>
              <a:ext cx="881" cy="564"/>
            </a:xfrm>
            <a:custGeom>
              <a:avLst/>
              <a:gdLst>
                <a:gd name="T0" fmla="+- 0 7670 7670"/>
                <a:gd name="T1" fmla="*/ T0 w 881"/>
                <a:gd name="T2" fmla="+- 0 4457 3893"/>
                <a:gd name="T3" fmla="*/ 4457 h 564"/>
                <a:gd name="T4" fmla="+- 0 8551 7670"/>
                <a:gd name="T5" fmla="*/ T4 w 881"/>
                <a:gd name="T6" fmla="+- 0 4457 3893"/>
                <a:gd name="T7" fmla="*/ 4457 h 564"/>
                <a:gd name="T8" fmla="+- 0 7670 7670"/>
                <a:gd name="T9" fmla="*/ T8 w 881"/>
                <a:gd name="T10" fmla="+- 0 3893 3893"/>
                <a:gd name="T11" fmla="*/ 3893 h 564"/>
                <a:gd name="T12" fmla="+- 0 8551 7670"/>
                <a:gd name="T13" fmla="*/ T12 w 881"/>
                <a:gd name="T14" fmla="+- 0 3893 3893"/>
                <a:gd name="T15" fmla="*/ 3893 h 564"/>
              </a:gdLst>
              <a:ahLst/>
              <a:cxnLst>
                <a:cxn ang="0">
                  <a:pos x="T1" y="T3"/>
                </a:cxn>
                <a:cxn ang="0">
                  <a:pos x="T5" y="T7"/>
                </a:cxn>
                <a:cxn ang="0">
                  <a:pos x="T9" y="T11"/>
                </a:cxn>
                <a:cxn ang="0">
                  <a:pos x="T13" y="T15"/>
                </a:cxn>
              </a:cxnLst>
              <a:rect l="0" t="0" r="r" b="b"/>
              <a:pathLst>
                <a:path w="881" h="564">
                  <a:moveTo>
                    <a:pt x="0" y="564"/>
                  </a:moveTo>
                  <a:lnTo>
                    <a:pt x="881" y="564"/>
                  </a:lnTo>
                  <a:moveTo>
                    <a:pt x="0" y="0"/>
                  </a:moveTo>
                  <a:lnTo>
                    <a:pt x="881" y="0"/>
                  </a:lnTo>
                </a:path>
              </a:pathLst>
            </a:custGeom>
            <a:noFill/>
            <a:ln w="6096">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4" name="Rectangle 24">
              <a:extLst>
                <a:ext uri="{FF2B5EF4-FFF2-40B4-BE49-F238E27FC236}">
                  <a16:creationId xmlns:a16="http://schemas.microsoft.com/office/drawing/2014/main" id="{286D79EE-2423-4687-A82D-0E7A2DEE6F56}"/>
                </a:ext>
              </a:extLst>
            </p:cNvPr>
            <p:cNvSpPr>
              <a:spLocks noChangeArrowheads="1"/>
            </p:cNvSpPr>
            <p:nvPr/>
          </p:nvSpPr>
          <p:spPr bwMode="auto">
            <a:xfrm>
              <a:off x="7341" y="3566"/>
              <a:ext cx="329" cy="1455"/>
            </a:xfrm>
            <a:prstGeom prst="rect">
              <a:avLst/>
            </a:prstGeom>
            <a:solidFill>
              <a:srgbClr val="0070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5" name="Rectangle 23">
              <a:extLst>
                <a:ext uri="{FF2B5EF4-FFF2-40B4-BE49-F238E27FC236}">
                  <a16:creationId xmlns:a16="http://schemas.microsoft.com/office/drawing/2014/main" id="{AD000498-AAA7-4BC0-862D-2EDC8A9E4E04}"/>
                </a:ext>
              </a:extLst>
            </p:cNvPr>
            <p:cNvSpPr>
              <a:spLocks noChangeArrowheads="1"/>
            </p:cNvSpPr>
            <p:nvPr/>
          </p:nvSpPr>
          <p:spPr bwMode="auto">
            <a:xfrm>
              <a:off x="7341" y="3566"/>
              <a:ext cx="329" cy="1455"/>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6" name="AutoShape 22">
              <a:extLst>
                <a:ext uri="{FF2B5EF4-FFF2-40B4-BE49-F238E27FC236}">
                  <a16:creationId xmlns:a16="http://schemas.microsoft.com/office/drawing/2014/main" id="{BAE26EB6-95EA-4E3C-B2C9-B62173EFAC5E}"/>
                </a:ext>
              </a:extLst>
            </p:cNvPr>
            <p:cNvSpPr>
              <a:spLocks/>
            </p:cNvSpPr>
            <p:nvPr/>
          </p:nvSpPr>
          <p:spPr bwMode="auto">
            <a:xfrm>
              <a:off x="8880" y="3892"/>
              <a:ext cx="442" cy="564"/>
            </a:xfrm>
            <a:custGeom>
              <a:avLst/>
              <a:gdLst>
                <a:gd name="T0" fmla="+- 0 8880 8880"/>
                <a:gd name="T1" fmla="*/ T0 w 442"/>
                <a:gd name="T2" fmla="+- 0 4457 3893"/>
                <a:gd name="T3" fmla="*/ 4457 h 564"/>
                <a:gd name="T4" fmla="+- 0 9322 8880"/>
                <a:gd name="T5" fmla="*/ T4 w 442"/>
                <a:gd name="T6" fmla="+- 0 4457 3893"/>
                <a:gd name="T7" fmla="*/ 4457 h 564"/>
                <a:gd name="T8" fmla="+- 0 8880 8880"/>
                <a:gd name="T9" fmla="*/ T8 w 442"/>
                <a:gd name="T10" fmla="+- 0 3893 3893"/>
                <a:gd name="T11" fmla="*/ 3893 h 564"/>
                <a:gd name="T12" fmla="+- 0 9322 8880"/>
                <a:gd name="T13" fmla="*/ T12 w 442"/>
                <a:gd name="T14" fmla="+- 0 3893 3893"/>
                <a:gd name="T15" fmla="*/ 3893 h 564"/>
              </a:gdLst>
              <a:ahLst/>
              <a:cxnLst>
                <a:cxn ang="0">
                  <a:pos x="T1" y="T3"/>
                </a:cxn>
                <a:cxn ang="0">
                  <a:pos x="T5" y="T7"/>
                </a:cxn>
                <a:cxn ang="0">
                  <a:pos x="T9" y="T11"/>
                </a:cxn>
                <a:cxn ang="0">
                  <a:pos x="T13" y="T15"/>
                </a:cxn>
              </a:cxnLst>
              <a:rect l="0" t="0" r="r" b="b"/>
              <a:pathLst>
                <a:path w="442" h="564">
                  <a:moveTo>
                    <a:pt x="0" y="564"/>
                  </a:moveTo>
                  <a:lnTo>
                    <a:pt x="442" y="564"/>
                  </a:lnTo>
                  <a:moveTo>
                    <a:pt x="0" y="0"/>
                  </a:moveTo>
                  <a:lnTo>
                    <a:pt x="442" y="0"/>
                  </a:lnTo>
                </a:path>
              </a:pathLst>
            </a:custGeom>
            <a:noFill/>
            <a:ln w="6096">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7" name="Rectangle 21">
              <a:extLst>
                <a:ext uri="{FF2B5EF4-FFF2-40B4-BE49-F238E27FC236}">
                  <a16:creationId xmlns:a16="http://schemas.microsoft.com/office/drawing/2014/main" id="{6C116428-27E5-4E91-AF56-7C5664BD64A8}"/>
                </a:ext>
              </a:extLst>
            </p:cNvPr>
            <p:cNvSpPr>
              <a:spLocks noChangeArrowheads="1"/>
            </p:cNvSpPr>
            <p:nvPr/>
          </p:nvSpPr>
          <p:spPr bwMode="auto">
            <a:xfrm>
              <a:off x="8551" y="3732"/>
              <a:ext cx="329" cy="128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8" name="Rectangle 20">
              <a:extLst>
                <a:ext uri="{FF2B5EF4-FFF2-40B4-BE49-F238E27FC236}">
                  <a16:creationId xmlns:a16="http://schemas.microsoft.com/office/drawing/2014/main" id="{94382634-63C0-46B1-9C31-80231185CD39}"/>
                </a:ext>
              </a:extLst>
            </p:cNvPr>
            <p:cNvSpPr>
              <a:spLocks noChangeArrowheads="1"/>
            </p:cNvSpPr>
            <p:nvPr/>
          </p:nvSpPr>
          <p:spPr bwMode="auto">
            <a:xfrm>
              <a:off x="8551" y="3732"/>
              <a:ext cx="329" cy="1289"/>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19" name="AutoShape 19">
              <a:extLst>
                <a:ext uri="{FF2B5EF4-FFF2-40B4-BE49-F238E27FC236}">
                  <a16:creationId xmlns:a16="http://schemas.microsoft.com/office/drawing/2014/main" id="{1212D9FB-545F-4663-B88D-AAA4426B98ED}"/>
                </a:ext>
              </a:extLst>
            </p:cNvPr>
            <p:cNvSpPr>
              <a:spLocks/>
            </p:cNvSpPr>
            <p:nvPr/>
          </p:nvSpPr>
          <p:spPr bwMode="auto">
            <a:xfrm>
              <a:off x="3832" y="3588"/>
              <a:ext cx="92" cy="435"/>
            </a:xfrm>
            <a:custGeom>
              <a:avLst/>
              <a:gdLst>
                <a:gd name="T0" fmla="+- 0 3878 3833"/>
                <a:gd name="T1" fmla="*/ T0 w 92"/>
                <a:gd name="T2" fmla="+- 0 3804 3588"/>
                <a:gd name="T3" fmla="*/ 3804 h 435"/>
                <a:gd name="T4" fmla="+- 0 3878 3833"/>
                <a:gd name="T5" fmla="*/ T4 w 92"/>
                <a:gd name="T6" fmla="+- 0 4022 3588"/>
                <a:gd name="T7" fmla="*/ 4022 h 435"/>
                <a:gd name="T8" fmla="+- 0 3878 3833"/>
                <a:gd name="T9" fmla="*/ T8 w 92"/>
                <a:gd name="T10" fmla="+- 0 3804 3588"/>
                <a:gd name="T11" fmla="*/ 3804 h 435"/>
                <a:gd name="T12" fmla="+- 0 3878 3833"/>
                <a:gd name="T13" fmla="*/ T12 w 92"/>
                <a:gd name="T14" fmla="+- 0 3588 3588"/>
                <a:gd name="T15" fmla="*/ 3588 h 435"/>
                <a:gd name="T16" fmla="+- 0 3833 3833"/>
                <a:gd name="T17" fmla="*/ T16 w 92"/>
                <a:gd name="T18" fmla="+- 0 4022 3588"/>
                <a:gd name="T19" fmla="*/ 4022 h 435"/>
                <a:gd name="T20" fmla="+- 0 3924 3833"/>
                <a:gd name="T21" fmla="*/ T20 w 92"/>
                <a:gd name="T22" fmla="+- 0 4022 3588"/>
                <a:gd name="T23" fmla="*/ 4022 h 435"/>
                <a:gd name="T24" fmla="+- 0 3833 3833"/>
                <a:gd name="T25" fmla="*/ T24 w 92"/>
                <a:gd name="T26" fmla="+- 0 3588 3588"/>
                <a:gd name="T27" fmla="*/ 3588 h 435"/>
                <a:gd name="T28" fmla="+- 0 3924 3833"/>
                <a:gd name="T29" fmla="*/ T28 w 92"/>
                <a:gd name="T30" fmla="+- 0 3588 3588"/>
                <a:gd name="T31" fmla="*/ 3588 h 43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435">
                  <a:moveTo>
                    <a:pt x="45" y="216"/>
                  </a:moveTo>
                  <a:lnTo>
                    <a:pt x="45" y="434"/>
                  </a:lnTo>
                  <a:moveTo>
                    <a:pt x="45" y="216"/>
                  </a:moveTo>
                  <a:lnTo>
                    <a:pt x="45" y="0"/>
                  </a:lnTo>
                  <a:moveTo>
                    <a:pt x="0" y="434"/>
                  </a:moveTo>
                  <a:lnTo>
                    <a:pt x="91" y="434"/>
                  </a:lnTo>
                  <a:moveTo>
                    <a:pt x="0" y="0"/>
                  </a:moveTo>
                  <a:lnTo>
                    <a:pt x="91" y="0"/>
                  </a:lnTo>
                </a:path>
              </a:pathLst>
            </a:custGeom>
            <a:noFill/>
            <a:ln w="609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0" name="AutoShape 18">
              <a:extLst>
                <a:ext uri="{FF2B5EF4-FFF2-40B4-BE49-F238E27FC236}">
                  <a16:creationId xmlns:a16="http://schemas.microsoft.com/office/drawing/2014/main" id="{CDCB2016-42E3-4300-A9E9-15872155B896}"/>
                </a:ext>
              </a:extLst>
            </p:cNvPr>
            <p:cNvSpPr>
              <a:spLocks/>
            </p:cNvSpPr>
            <p:nvPr/>
          </p:nvSpPr>
          <p:spPr bwMode="auto">
            <a:xfrm>
              <a:off x="5042" y="2575"/>
              <a:ext cx="92" cy="540"/>
            </a:xfrm>
            <a:custGeom>
              <a:avLst/>
              <a:gdLst>
                <a:gd name="T0" fmla="+- 0 5088 5042"/>
                <a:gd name="T1" fmla="*/ T0 w 92"/>
                <a:gd name="T2" fmla="+- 0 2844 2575"/>
                <a:gd name="T3" fmla="*/ 2844 h 540"/>
                <a:gd name="T4" fmla="+- 0 5088 5042"/>
                <a:gd name="T5" fmla="*/ T4 w 92"/>
                <a:gd name="T6" fmla="+- 0 3115 2575"/>
                <a:gd name="T7" fmla="*/ 3115 h 540"/>
                <a:gd name="T8" fmla="+- 0 5088 5042"/>
                <a:gd name="T9" fmla="*/ T8 w 92"/>
                <a:gd name="T10" fmla="+- 0 2844 2575"/>
                <a:gd name="T11" fmla="*/ 2844 h 540"/>
                <a:gd name="T12" fmla="+- 0 5088 5042"/>
                <a:gd name="T13" fmla="*/ T12 w 92"/>
                <a:gd name="T14" fmla="+- 0 2575 2575"/>
                <a:gd name="T15" fmla="*/ 2575 h 540"/>
                <a:gd name="T16" fmla="+- 0 5042 5042"/>
                <a:gd name="T17" fmla="*/ T16 w 92"/>
                <a:gd name="T18" fmla="+- 0 3115 2575"/>
                <a:gd name="T19" fmla="*/ 3115 h 540"/>
                <a:gd name="T20" fmla="+- 0 5134 5042"/>
                <a:gd name="T21" fmla="*/ T20 w 92"/>
                <a:gd name="T22" fmla="+- 0 3115 2575"/>
                <a:gd name="T23" fmla="*/ 3115 h 540"/>
                <a:gd name="T24" fmla="+- 0 5042 5042"/>
                <a:gd name="T25" fmla="*/ T24 w 92"/>
                <a:gd name="T26" fmla="+- 0 2575 2575"/>
                <a:gd name="T27" fmla="*/ 2575 h 540"/>
                <a:gd name="T28" fmla="+- 0 5134 5042"/>
                <a:gd name="T29" fmla="*/ T28 w 92"/>
                <a:gd name="T30" fmla="+- 0 2575 2575"/>
                <a:gd name="T31" fmla="*/ 2575 h 54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540">
                  <a:moveTo>
                    <a:pt x="46" y="269"/>
                  </a:moveTo>
                  <a:lnTo>
                    <a:pt x="46" y="540"/>
                  </a:lnTo>
                  <a:moveTo>
                    <a:pt x="46" y="269"/>
                  </a:moveTo>
                  <a:lnTo>
                    <a:pt x="46" y="0"/>
                  </a:lnTo>
                  <a:moveTo>
                    <a:pt x="0" y="540"/>
                  </a:moveTo>
                  <a:lnTo>
                    <a:pt x="92" y="540"/>
                  </a:lnTo>
                  <a:moveTo>
                    <a:pt x="0" y="0"/>
                  </a:moveTo>
                  <a:lnTo>
                    <a:pt x="92" y="0"/>
                  </a:lnTo>
                </a:path>
              </a:pathLst>
            </a:custGeom>
            <a:noFill/>
            <a:ln w="609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1" name="AutoShape 17">
              <a:extLst>
                <a:ext uri="{FF2B5EF4-FFF2-40B4-BE49-F238E27FC236}">
                  <a16:creationId xmlns:a16="http://schemas.microsoft.com/office/drawing/2014/main" id="{0FFA2701-5F64-4217-8E42-459F797C098B}"/>
                </a:ext>
              </a:extLst>
            </p:cNvPr>
            <p:cNvSpPr>
              <a:spLocks/>
            </p:cNvSpPr>
            <p:nvPr/>
          </p:nvSpPr>
          <p:spPr bwMode="auto">
            <a:xfrm>
              <a:off x="7461" y="3381"/>
              <a:ext cx="92" cy="372"/>
            </a:xfrm>
            <a:custGeom>
              <a:avLst/>
              <a:gdLst>
                <a:gd name="T0" fmla="+- 0 7505 7462"/>
                <a:gd name="T1" fmla="*/ T0 w 92"/>
                <a:gd name="T2" fmla="+- 0 3566 3382"/>
                <a:gd name="T3" fmla="*/ 3566 h 372"/>
                <a:gd name="T4" fmla="+- 0 7505 7462"/>
                <a:gd name="T5" fmla="*/ T4 w 92"/>
                <a:gd name="T6" fmla="+- 0 3754 3382"/>
                <a:gd name="T7" fmla="*/ 3754 h 372"/>
                <a:gd name="T8" fmla="+- 0 7505 7462"/>
                <a:gd name="T9" fmla="*/ T8 w 92"/>
                <a:gd name="T10" fmla="+- 0 3566 3382"/>
                <a:gd name="T11" fmla="*/ 3566 h 372"/>
                <a:gd name="T12" fmla="+- 0 7505 7462"/>
                <a:gd name="T13" fmla="*/ T12 w 92"/>
                <a:gd name="T14" fmla="+- 0 3382 3382"/>
                <a:gd name="T15" fmla="*/ 3382 h 372"/>
                <a:gd name="T16" fmla="+- 0 7462 7462"/>
                <a:gd name="T17" fmla="*/ T16 w 92"/>
                <a:gd name="T18" fmla="+- 0 3754 3382"/>
                <a:gd name="T19" fmla="*/ 3754 h 372"/>
                <a:gd name="T20" fmla="+- 0 7553 7462"/>
                <a:gd name="T21" fmla="*/ T20 w 92"/>
                <a:gd name="T22" fmla="+- 0 3754 3382"/>
                <a:gd name="T23" fmla="*/ 3754 h 372"/>
                <a:gd name="T24" fmla="+- 0 7462 7462"/>
                <a:gd name="T25" fmla="*/ T24 w 92"/>
                <a:gd name="T26" fmla="+- 0 3382 3382"/>
                <a:gd name="T27" fmla="*/ 3382 h 372"/>
                <a:gd name="T28" fmla="+- 0 7553 7462"/>
                <a:gd name="T29" fmla="*/ T28 w 92"/>
                <a:gd name="T30" fmla="+- 0 3382 3382"/>
                <a:gd name="T31" fmla="*/ 3382 h 3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372">
                  <a:moveTo>
                    <a:pt x="43" y="184"/>
                  </a:moveTo>
                  <a:lnTo>
                    <a:pt x="43" y="372"/>
                  </a:lnTo>
                  <a:moveTo>
                    <a:pt x="43" y="184"/>
                  </a:moveTo>
                  <a:lnTo>
                    <a:pt x="43" y="0"/>
                  </a:lnTo>
                  <a:moveTo>
                    <a:pt x="0" y="372"/>
                  </a:moveTo>
                  <a:lnTo>
                    <a:pt x="91" y="372"/>
                  </a:lnTo>
                  <a:moveTo>
                    <a:pt x="0" y="0"/>
                  </a:moveTo>
                  <a:lnTo>
                    <a:pt x="91" y="0"/>
                  </a:lnTo>
                </a:path>
              </a:pathLst>
            </a:custGeom>
            <a:noFill/>
            <a:ln w="609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2" name="AutoShape 16">
              <a:extLst>
                <a:ext uri="{FF2B5EF4-FFF2-40B4-BE49-F238E27FC236}">
                  <a16:creationId xmlns:a16="http://schemas.microsoft.com/office/drawing/2014/main" id="{788A4958-BE21-4486-8E3C-3C57D484168F}"/>
                </a:ext>
              </a:extLst>
            </p:cNvPr>
            <p:cNvSpPr>
              <a:spLocks/>
            </p:cNvSpPr>
            <p:nvPr/>
          </p:nvSpPr>
          <p:spPr bwMode="auto">
            <a:xfrm>
              <a:off x="8671" y="3561"/>
              <a:ext cx="92" cy="341"/>
            </a:xfrm>
            <a:custGeom>
              <a:avLst/>
              <a:gdLst>
                <a:gd name="T0" fmla="+- 0 8714 8671"/>
                <a:gd name="T1" fmla="*/ T0 w 92"/>
                <a:gd name="T2" fmla="+- 0 3732 3562"/>
                <a:gd name="T3" fmla="*/ 3732 h 341"/>
                <a:gd name="T4" fmla="+- 0 8714 8671"/>
                <a:gd name="T5" fmla="*/ T4 w 92"/>
                <a:gd name="T6" fmla="+- 0 3902 3562"/>
                <a:gd name="T7" fmla="*/ 3902 h 341"/>
                <a:gd name="T8" fmla="+- 0 8714 8671"/>
                <a:gd name="T9" fmla="*/ T8 w 92"/>
                <a:gd name="T10" fmla="+- 0 3732 3562"/>
                <a:gd name="T11" fmla="*/ 3732 h 341"/>
                <a:gd name="T12" fmla="+- 0 8714 8671"/>
                <a:gd name="T13" fmla="*/ T12 w 92"/>
                <a:gd name="T14" fmla="+- 0 3562 3562"/>
                <a:gd name="T15" fmla="*/ 3562 h 341"/>
                <a:gd name="T16" fmla="+- 0 8671 8671"/>
                <a:gd name="T17" fmla="*/ T16 w 92"/>
                <a:gd name="T18" fmla="+- 0 3902 3562"/>
                <a:gd name="T19" fmla="*/ 3902 h 341"/>
                <a:gd name="T20" fmla="+- 0 8762 8671"/>
                <a:gd name="T21" fmla="*/ T20 w 92"/>
                <a:gd name="T22" fmla="+- 0 3902 3562"/>
                <a:gd name="T23" fmla="*/ 3902 h 341"/>
                <a:gd name="T24" fmla="+- 0 8671 8671"/>
                <a:gd name="T25" fmla="*/ T24 w 92"/>
                <a:gd name="T26" fmla="+- 0 3562 3562"/>
                <a:gd name="T27" fmla="*/ 3562 h 341"/>
                <a:gd name="T28" fmla="+- 0 8762 8671"/>
                <a:gd name="T29" fmla="*/ T28 w 92"/>
                <a:gd name="T30" fmla="+- 0 3562 3562"/>
                <a:gd name="T31" fmla="*/ 3562 h 3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341">
                  <a:moveTo>
                    <a:pt x="43" y="170"/>
                  </a:moveTo>
                  <a:lnTo>
                    <a:pt x="43" y="340"/>
                  </a:lnTo>
                  <a:moveTo>
                    <a:pt x="43" y="170"/>
                  </a:moveTo>
                  <a:lnTo>
                    <a:pt x="43" y="0"/>
                  </a:lnTo>
                  <a:moveTo>
                    <a:pt x="0" y="340"/>
                  </a:moveTo>
                  <a:lnTo>
                    <a:pt x="91" y="340"/>
                  </a:lnTo>
                  <a:moveTo>
                    <a:pt x="0" y="0"/>
                  </a:moveTo>
                  <a:lnTo>
                    <a:pt x="91" y="0"/>
                  </a:lnTo>
                </a:path>
              </a:pathLst>
            </a:custGeom>
            <a:noFill/>
            <a:ln w="609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3" name="AutoShape 15">
              <a:extLst>
                <a:ext uri="{FF2B5EF4-FFF2-40B4-BE49-F238E27FC236}">
                  <a16:creationId xmlns:a16="http://schemas.microsoft.com/office/drawing/2014/main" id="{A3560E5A-A920-4EB2-ADCB-F60C8ADE6572}"/>
                </a:ext>
              </a:extLst>
            </p:cNvPr>
            <p:cNvSpPr>
              <a:spLocks/>
            </p:cNvSpPr>
            <p:nvPr/>
          </p:nvSpPr>
          <p:spPr bwMode="auto">
            <a:xfrm>
              <a:off x="3273" y="1639"/>
              <a:ext cx="6048" cy="562"/>
            </a:xfrm>
            <a:custGeom>
              <a:avLst/>
              <a:gdLst>
                <a:gd name="T0" fmla="+- 0 3274 3274"/>
                <a:gd name="T1" fmla="*/ T0 w 6048"/>
                <a:gd name="T2" fmla="+- 0 2201 1639"/>
                <a:gd name="T3" fmla="*/ 2201 h 562"/>
                <a:gd name="T4" fmla="+- 0 9322 3274"/>
                <a:gd name="T5" fmla="*/ T4 w 6048"/>
                <a:gd name="T6" fmla="+- 0 2201 1639"/>
                <a:gd name="T7" fmla="*/ 2201 h 562"/>
                <a:gd name="T8" fmla="+- 0 3274 3274"/>
                <a:gd name="T9" fmla="*/ T8 w 6048"/>
                <a:gd name="T10" fmla="+- 0 1639 1639"/>
                <a:gd name="T11" fmla="*/ 1639 h 562"/>
                <a:gd name="T12" fmla="+- 0 9322 3274"/>
                <a:gd name="T13" fmla="*/ T12 w 6048"/>
                <a:gd name="T14" fmla="+- 0 1639 1639"/>
                <a:gd name="T15" fmla="*/ 1639 h 562"/>
              </a:gdLst>
              <a:ahLst/>
              <a:cxnLst>
                <a:cxn ang="0">
                  <a:pos x="T1" y="T3"/>
                </a:cxn>
                <a:cxn ang="0">
                  <a:pos x="T5" y="T7"/>
                </a:cxn>
                <a:cxn ang="0">
                  <a:pos x="T9" y="T11"/>
                </a:cxn>
                <a:cxn ang="0">
                  <a:pos x="T13" y="T15"/>
                </a:cxn>
              </a:cxnLst>
              <a:rect l="0" t="0" r="r" b="b"/>
              <a:pathLst>
                <a:path w="6048" h="562">
                  <a:moveTo>
                    <a:pt x="0" y="562"/>
                  </a:moveTo>
                  <a:lnTo>
                    <a:pt x="6048" y="562"/>
                  </a:lnTo>
                  <a:moveTo>
                    <a:pt x="0" y="0"/>
                  </a:moveTo>
                  <a:lnTo>
                    <a:pt x="6048" y="0"/>
                  </a:lnTo>
                </a:path>
              </a:pathLst>
            </a:custGeom>
            <a:noFill/>
            <a:ln w="6096">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4" name="Rectangle 14">
              <a:extLst>
                <a:ext uri="{FF2B5EF4-FFF2-40B4-BE49-F238E27FC236}">
                  <a16:creationId xmlns:a16="http://schemas.microsoft.com/office/drawing/2014/main" id="{0FB68C00-2EC9-41C9-BE04-3523C3C81688}"/>
                </a:ext>
              </a:extLst>
            </p:cNvPr>
            <p:cNvSpPr>
              <a:spLocks noChangeArrowheads="1"/>
            </p:cNvSpPr>
            <p:nvPr/>
          </p:nvSpPr>
          <p:spPr bwMode="auto">
            <a:xfrm>
              <a:off x="4612" y="5760"/>
              <a:ext cx="101" cy="99"/>
            </a:xfrm>
            <a:prstGeom prst="rect">
              <a:avLst/>
            </a:prstGeom>
            <a:solidFill>
              <a:srgbClr val="4472C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5" name="Rectangle 13">
              <a:extLst>
                <a:ext uri="{FF2B5EF4-FFF2-40B4-BE49-F238E27FC236}">
                  <a16:creationId xmlns:a16="http://schemas.microsoft.com/office/drawing/2014/main" id="{879BE722-4238-4CD9-8D0E-93443B38FF96}"/>
                </a:ext>
              </a:extLst>
            </p:cNvPr>
            <p:cNvSpPr>
              <a:spLocks noChangeArrowheads="1"/>
            </p:cNvSpPr>
            <p:nvPr/>
          </p:nvSpPr>
          <p:spPr bwMode="auto">
            <a:xfrm>
              <a:off x="4612" y="5760"/>
              <a:ext cx="101" cy="99"/>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6" name="Rectangle 12">
              <a:extLst>
                <a:ext uri="{FF2B5EF4-FFF2-40B4-BE49-F238E27FC236}">
                  <a16:creationId xmlns:a16="http://schemas.microsoft.com/office/drawing/2014/main" id="{71787D6F-7539-4F22-B203-097C9CF05584}"/>
                </a:ext>
              </a:extLst>
            </p:cNvPr>
            <p:cNvSpPr>
              <a:spLocks noChangeArrowheads="1"/>
            </p:cNvSpPr>
            <p:nvPr/>
          </p:nvSpPr>
          <p:spPr bwMode="auto">
            <a:xfrm>
              <a:off x="6093" y="5760"/>
              <a:ext cx="99" cy="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7" name="Rectangle 11">
              <a:extLst>
                <a:ext uri="{FF2B5EF4-FFF2-40B4-BE49-F238E27FC236}">
                  <a16:creationId xmlns:a16="http://schemas.microsoft.com/office/drawing/2014/main" id="{9CF1AA0E-4F00-4ABE-BBFA-B2DD4AA9B481}"/>
                </a:ext>
              </a:extLst>
            </p:cNvPr>
            <p:cNvSpPr>
              <a:spLocks noChangeArrowheads="1"/>
            </p:cNvSpPr>
            <p:nvPr/>
          </p:nvSpPr>
          <p:spPr bwMode="auto">
            <a:xfrm>
              <a:off x="6093" y="5760"/>
              <a:ext cx="99" cy="99"/>
            </a:xfrm>
            <a:prstGeom prst="rect">
              <a:avLst/>
            </a:prstGeom>
            <a:noFill/>
            <a:ln w="9144">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8" name="Rectangle 10">
              <a:extLst>
                <a:ext uri="{FF2B5EF4-FFF2-40B4-BE49-F238E27FC236}">
                  <a16:creationId xmlns:a16="http://schemas.microsoft.com/office/drawing/2014/main" id="{A9B92453-E4B4-4F8B-A604-52F09562FFD1}"/>
                </a:ext>
              </a:extLst>
            </p:cNvPr>
            <p:cNvSpPr>
              <a:spLocks noChangeArrowheads="1"/>
            </p:cNvSpPr>
            <p:nvPr/>
          </p:nvSpPr>
          <p:spPr bwMode="auto">
            <a:xfrm>
              <a:off x="2313" y="1418"/>
              <a:ext cx="7227" cy="4572"/>
            </a:xfrm>
            <a:prstGeom prst="rect">
              <a:avLst/>
            </a:prstGeom>
            <a:noFill/>
            <a:ln w="6096">
              <a:solidFill>
                <a:srgbClr val="89898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000000"/>
                </a:solidFill>
                <a:latin typeface="Arial"/>
                <a:cs typeface="Arial"/>
              </a:endParaRPr>
            </a:p>
          </p:txBody>
        </p:sp>
        <p:sp>
          <p:nvSpPr>
            <p:cNvPr id="29" name="Text Box 9">
              <a:extLst>
                <a:ext uri="{FF2B5EF4-FFF2-40B4-BE49-F238E27FC236}">
                  <a16:creationId xmlns:a16="http://schemas.microsoft.com/office/drawing/2014/main" id="{1B779A41-D8CC-4A5A-A022-A956B097901A}"/>
                </a:ext>
              </a:extLst>
            </p:cNvPr>
            <p:cNvSpPr txBox="1">
              <a:spLocks noChangeArrowheads="1"/>
            </p:cNvSpPr>
            <p:nvPr/>
          </p:nvSpPr>
          <p:spPr bwMode="auto">
            <a:xfrm>
              <a:off x="2853" y="1521"/>
              <a:ext cx="271" cy="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3980">
                <a:lnSpc>
                  <a:spcPts val="1105"/>
                </a:lnSpc>
              </a:pPr>
              <a:r>
                <a:rPr lang="en-US" sz="1000">
                  <a:solidFill>
                    <a:srgbClr val="000000"/>
                  </a:solidFill>
                  <a:latin typeface="Times New Roman" panose="02020603050405020304" pitchFamily="18" charset="0"/>
                  <a:ea typeface="Times New Roman" panose="02020603050405020304" pitchFamily="18" charset="0"/>
                  <a:cs typeface="Arial"/>
                </a:rPr>
                <a:t>7</a:t>
              </a:r>
              <a:endParaRPr lang="en-US" sz="1100">
                <a:solidFill>
                  <a:srgbClr val="000000"/>
                </a:solidFill>
                <a:latin typeface="Times New Roman" panose="02020603050405020304" pitchFamily="18" charset="0"/>
                <a:ea typeface="Times New Roman" panose="02020603050405020304" pitchFamily="18" charset="0"/>
                <a:cs typeface="Arial"/>
              </a:endParaRPr>
            </a:p>
            <a:p>
              <a:r>
                <a:rPr lang="en-US" sz="145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1430" algn="r"/>
              <a:r>
                <a:rPr lang="en-US" sz="1000">
                  <a:solidFill>
                    <a:srgbClr val="000000"/>
                  </a:solidFill>
                  <a:latin typeface="Times New Roman" panose="02020603050405020304" pitchFamily="18" charset="0"/>
                  <a:ea typeface="Times New Roman" panose="02020603050405020304" pitchFamily="18" charset="0"/>
                  <a:cs typeface="Arial"/>
                </a:rPr>
                <a:t>6,5</a:t>
              </a:r>
              <a:endParaRPr lang="en-US" sz="1100">
                <a:solidFill>
                  <a:srgbClr val="000000"/>
                </a:solidFill>
                <a:latin typeface="Times New Roman" panose="02020603050405020304" pitchFamily="18" charset="0"/>
                <a:ea typeface="Times New Roman" panose="02020603050405020304" pitchFamily="18" charset="0"/>
                <a:cs typeface="Arial"/>
              </a:endParaRPr>
            </a:p>
            <a:p>
              <a:pPr>
                <a:spcBef>
                  <a:spcPts val="5"/>
                </a:spcBef>
              </a:pPr>
              <a:r>
                <a:rPr lang="en-US" sz="145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2700" algn="r"/>
              <a:r>
                <a:rPr lang="en-US" sz="1000">
                  <a:solidFill>
                    <a:srgbClr val="000000"/>
                  </a:solidFill>
                  <a:latin typeface="Times New Roman" panose="02020603050405020304" pitchFamily="18" charset="0"/>
                  <a:ea typeface="Times New Roman" panose="02020603050405020304" pitchFamily="18" charset="0"/>
                  <a:cs typeface="Arial"/>
                </a:rPr>
                <a:t>6</a:t>
              </a:r>
              <a:endParaRPr lang="en-US" sz="1100">
                <a:solidFill>
                  <a:srgbClr val="000000"/>
                </a:solidFill>
                <a:latin typeface="Times New Roman" panose="02020603050405020304" pitchFamily="18" charset="0"/>
                <a:ea typeface="Times New Roman" panose="02020603050405020304" pitchFamily="18" charset="0"/>
                <a:cs typeface="Arial"/>
              </a:endParaRPr>
            </a:p>
            <a:p>
              <a:pPr>
                <a:spcBef>
                  <a:spcPts val="45"/>
                </a:spcBef>
              </a:pPr>
              <a:r>
                <a:rPr lang="en-US" sz="140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1430" algn="r"/>
              <a:r>
                <a:rPr lang="en-US" sz="1000">
                  <a:solidFill>
                    <a:srgbClr val="000000"/>
                  </a:solidFill>
                  <a:latin typeface="Times New Roman" panose="02020603050405020304" pitchFamily="18" charset="0"/>
                  <a:ea typeface="Times New Roman" panose="02020603050405020304" pitchFamily="18" charset="0"/>
                  <a:cs typeface="Arial"/>
                </a:rPr>
                <a:t>5,5</a:t>
              </a:r>
              <a:endParaRPr lang="en-US" sz="1100">
                <a:solidFill>
                  <a:srgbClr val="000000"/>
                </a:solidFill>
                <a:latin typeface="Times New Roman" panose="02020603050405020304" pitchFamily="18" charset="0"/>
                <a:ea typeface="Times New Roman" panose="02020603050405020304" pitchFamily="18" charset="0"/>
                <a:cs typeface="Arial"/>
              </a:endParaRPr>
            </a:p>
            <a:p>
              <a:pPr>
                <a:spcBef>
                  <a:spcPts val="5"/>
                </a:spcBef>
              </a:pPr>
              <a:r>
                <a:rPr lang="en-US" sz="145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2700" algn="r"/>
              <a:r>
                <a:rPr lang="en-US" sz="1000">
                  <a:solidFill>
                    <a:srgbClr val="000000"/>
                  </a:solidFill>
                  <a:latin typeface="Times New Roman" panose="02020603050405020304" pitchFamily="18" charset="0"/>
                  <a:ea typeface="Times New Roman" panose="02020603050405020304" pitchFamily="18" charset="0"/>
                  <a:cs typeface="Arial"/>
                </a:rPr>
                <a:t>5</a:t>
              </a:r>
              <a:endParaRPr lang="en-US" sz="1100">
                <a:solidFill>
                  <a:srgbClr val="000000"/>
                </a:solidFill>
                <a:latin typeface="Times New Roman" panose="02020603050405020304" pitchFamily="18" charset="0"/>
                <a:ea typeface="Times New Roman" panose="02020603050405020304" pitchFamily="18" charset="0"/>
                <a:cs typeface="Arial"/>
              </a:endParaRPr>
            </a:p>
            <a:p>
              <a:r>
                <a:rPr lang="en-US" sz="145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1430" algn="r">
                <a:spcBef>
                  <a:spcPts val="5"/>
                </a:spcBef>
              </a:pPr>
              <a:r>
                <a:rPr lang="en-US" sz="1000">
                  <a:solidFill>
                    <a:srgbClr val="000000"/>
                  </a:solidFill>
                  <a:latin typeface="Times New Roman" panose="02020603050405020304" pitchFamily="18" charset="0"/>
                  <a:ea typeface="Times New Roman" panose="02020603050405020304" pitchFamily="18" charset="0"/>
                  <a:cs typeface="Arial"/>
                </a:rPr>
                <a:t>4,5</a:t>
              </a:r>
              <a:endParaRPr lang="en-US" sz="1100">
                <a:solidFill>
                  <a:srgbClr val="000000"/>
                </a:solidFill>
                <a:latin typeface="Times New Roman" panose="02020603050405020304" pitchFamily="18" charset="0"/>
                <a:ea typeface="Times New Roman" panose="02020603050405020304" pitchFamily="18" charset="0"/>
                <a:cs typeface="Arial"/>
              </a:endParaRPr>
            </a:p>
            <a:p>
              <a:r>
                <a:rPr lang="en-US" sz="1450">
                  <a:solidFill>
                    <a:srgbClr val="000000"/>
                  </a:solidFill>
                  <a:latin typeface="Times New Roman" panose="02020603050405020304" pitchFamily="18" charset="0"/>
                  <a:ea typeface="Times New Roman" panose="02020603050405020304" pitchFamily="18" charset="0"/>
                  <a:cs typeface="Arial"/>
                </a:rPr>
                <a:t> </a:t>
              </a:r>
              <a:endParaRPr lang="en-US" sz="1100">
                <a:solidFill>
                  <a:srgbClr val="000000"/>
                </a:solidFill>
                <a:latin typeface="Times New Roman" panose="02020603050405020304" pitchFamily="18" charset="0"/>
                <a:ea typeface="Times New Roman" panose="02020603050405020304" pitchFamily="18" charset="0"/>
                <a:cs typeface="Arial"/>
              </a:endParaRPr>
            </a:p>
            <a:p>
              <a:pPr marR="12700" algn="r"/>
              <a:r>
                <a:rPr lang="en-US" sz="1000">
                  <a:solidFill>
                    <a:srgbClr val="000000"/>
                  </a:solidFill>
                  <a:latin typeface="Times New Roman" panose="02020603050405020304" pitchFamily="18" charset="0"/>
                  <a:ea typeface="Times New Roman" panose="02020603050405020304" pitchFamily="18" charset="0"/>
                  <a:cs typeface="Arial"/>
                </a:rPr>
                <a:t>4</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sp>
          <p:nvSpPr>
            <p:cNvPr id="30" name="Text Box 8">
              <a:extLst>
                <a:ext uri="{FF2B5EF4-FFF2-40B4-BE49-F238E27FC236}">
                  <a16:creationId xmlns:a16="http://schemas.microsoft.com/office/drawing/2014/main" id="{D574E753-FF82-4E48-905D-E7636884A60F}"/>
                </a:ext>
              </a:extLst>
            </p:cNvPr>
            <p:cNvSpPr txBox="1">
              <a:spLocks noChangeArrowheads="1"/>
            </p:cNvSpPr>
            <p:nvPr/>
          </p:nvSpPr>
          <p:spPr bwMode="auto">
            <a:xfrm>
              <a:off x="6047" y="5059"/>
              <a:ext cx="51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en-US" sz="1000" b="1">
                  <a:solidFill>
                    <a:srgbClr val="000000"/>
                  </a:solidFill>
                  <a:latin typeface="Times New Roman" panose="02020603050405020304" pitchFamily="18" charset="0"/>
                  <a:ea typeface="Times New Roman" panose="02020603050405020304" pitchFamily="18" charset="0"/>
                  <a:cs typeface="Arial"/>
                </a:rPr>
                <a:t>Tasks</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sp>
          <p:nvSpPr>
            <p:cNvPr id="31" name="Text Box 7">
              <a:extLst>
                <a:ext uri="{FF2B5EF4-FFF2-40B4-BE49-F238E27FC236}">
                  <a16:creationId xmlns:a16="http://schemas.microsoft.com/office/drawing/2014/main" id="{857C6961-A180-4F10-9069-371F8B47486A}"/>
                </a:ext>
              </a:extLst>
            </p:cNvPr>
            <p:cNvSpPr txBox="1">
              <a:spLocks noChangeArrowheads="1"/>
            </p:cNvSpPr>
            <p:nvPr/>
          </p:nvSpPr>
          <p:spPr bwMode="auto">
            <a:xfrm>
              <a:off x="3885" y="5536"/>
              <a:ext cx="5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en-US" sz="1000" b="1">
                  <a:solidFill>
                    <a:srgbClr val="000000"/>
                  </a:solidFill>
                  <a:latin typeface="Times New Roman" panose="02020603050405020304" pitchFamily="18" charset="0"/>
                  <a:ea typeface="Times New Roman" panose="02020603050405020304" pitchFamily="18" charset="0"/>
                  <a:cs typeface="Arial"/>
                </a:rPr>
                <a:t>Closed</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sp>
          <p:nvSpPr>
            <p:cNvPr id="32" name="Text Box 6">
              <a:extLst>
                <a:ext uri="{FF2B5EF4-FFF2-40B4-BE49-F238E27FC236}">
                  <a16:creationId xmlns:a16="http://schemas.microsoft.com/office/drawing/2014/main" id="{9C20920A-7781-489E-A386-560181932C61}"/>
                </a:ext>
              </a:extLst>
            </p:cNvPr>
            <p:cNvSpPr txBox="1">
              <a:spLocks noChangeArrowheads="1"/>
            </p:cNvSpPr>
            <p:nvPr/>
          </p:nvSpPr>
          <p:spPr bwMode="auto">
            <a:xfrm>
              <a:off x="4804" y="5692"/>
              <a:ext cx="11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en-US" sz="1000">
                  <a:solidFill>
                    <a:srgbClr val="000000"/>
                  </a:solidFill>
                  <a:latin typeface="Times New Roman" panose="02020603050405020304" pitchFamily="18" charset="0"/>
                  <a:ea typeface="Times New Roman" panose="02020603050405020304" pitchFamily="18" charset="0"/>
                  <a:cs typeface="Arial"/>
                </a:rPr>
                <a:t>No</a:t>
              </a:r>
              <a:r>
                <a:rPr lang="en-US" sz="1000" spc="-15">
                  <a:solidFill>
                    <a:srgbClr val="000000"/>
                  </a:solidFill>
                  <a:latin typeface="Times New Roman" panose="02020603050405020304" pitchFamily="18" charset="0"/>
                  <a:ea typeface="Times New Roman" panose="02020603050405020304" pitchFamily="18" charset="0"/>
                  <a:cs typeface="Arial"/>
                </a:rPr>
                <a:t> </a:t>
              </a:r>
              <a:r>
                <a:rPr lang="en-US" sz="1000">
                  <a:solidFill>
                    <a:srgbClr val="000000"/>
                  </a:solidFill>
                  <a:latin typeface="Times New Roman" panose="02020603050405020304" pitchFamily="18" charset="0"/>
                  <a:ea typeface="Times New Roman" panose="02020603050405020304" pitchFamily="18" charset="0"/>
                  <a:cs typeface="Arial"/>
                </a:rPr>
                <a:t>incentives</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sp>
          <p:nvSpPr>
            <p:cNvPr id="33" name="Text Box 5">
              <a:extLst>
                <a:ext uri="{FF2B5EF4-FFF2-40B4-BE49-F238E27FC236}">
                  <a16:creationId xmlns:a16="http://schemas.microsoft.com/office/drawing/2014/main" id="{CE8D62F7-CF02-4BDA-B99A-F9D312546192}"/>
                </a:ext>
              </a:extLst>
            </p:cNvPr>
            <p:cNvSpPr txBox="1">
              <a:spLocks noChangeArrowheads="1"/>
            </p:cNvSpPr>
            <p:nvPr/>
          </p:nvSpPr>
          <p:spPr bwMode="auto">
            <a:xfrm>
              <a:off x="6282" y="5692"/>
              <a:ext cx="8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en-US" sz="1000">
                  <a:solidFill>
                    <a:srgbClr val="000000"/>
                  </a:solidFill>
                  <a:latin typeface="Times New Roman" panose="02020603050405020304" pitchFamily="18" charset="0"/>
                  <a:ea typeface="Times New Roman" panose="02020603050405020304" pitchFamily="18" charset="0"/>
                  <a:cs typeface="Arial"/>
                </a:rPr>
                <a:t>Incentives</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sp>
          <p:nvSpPr>
            <p:cNvPr id="34" name="Text Box 4">
              <a:extLst>
                <a:ext uri="{FF2B5EF4-FFF2-40B4-BE49-F238E27FC236}">
                  <a16:creationId xmlns:a16="http://schemas.microsoft.com/office/drawing/2014/main" id="{D44B0C32-C2AC-4A0A-83F9-8577249BF5DD}"/>
                </a:ext>
              </a:extLst>
            </p:cNvPr>
            <p:cNvSpPr txBox="1">
              <a:spLocks noChangeArrowheads="1"/>
            </p:cNvSpPr>
            <p:nvPr/>
          </p:nvSpPr>
          <p:spPr bwMode="auto">
            <a:xfrm>
              <a:off x="8064" y="5536"/>
              <a:ext cx="48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05"/>
                </a:lnSpc>
              </a:pPr>
              <a:r>
                <a:rPr lang="en-US" sz="1000" b="1">
                  <a:solidFill>
                    <a:srgbClr val="000000"/>
                  </a:solidFill>
                  <a:latin typeface="Times New Roman" panose="02020603050405020304" pitchFamily="18" charset="0"/>
                  <a:ea typeface="Times New Roman" panose="02020603050405020304" pitchFamily="18" charset="0"/>
                  <a:cs typeface="Arial"/>
                </a:rPr>
                <a:t>Open</a:t>
              </a:r>
              <a:endParaRPr lang="en-US" sz="1100">
                <a:solidFill>
                  <a:srgbClr val="000000"/>
                </a:solidFill>
                <a:latin typeface="Times New Roman" panose="02020603050405020304" pitchFamily="18" charset="0"/>
                <a:ea typeface="Times New Roman" panose="02020603050405020304" pitchFamily="18" charset="0"/>
                <a:cs typeface="Arial"/>
              </a:endParaRPr>
            </a:p>
          </p:txBody>
        </p:sp>
      </p:grpSp>
      <p:sp>
        <p:nvSpPr>
          <p:cNvPr id="36" name="CasellaDiTesto 35">
            <a:extLst>
              <a:ext uri="{FF2B5EF4-FFF2-40B4-BE49-F238E27FC236}">
                <a16:creationId xmlns:a16="http://schemas.microsoft.com/office/drawing/2014/main" id="{18E0622A-5363-4F82-9C7F-81EF887122B2}"/>
              </a:ext>
            </a:extLst>
          </p:cNvPr>
          <p:cNvSpPr txBox="1"/>
          <p:nvPr/>
        </p:nvSpPr>
        <p:spPr>
          <a:xfrm>
            <a:off x="3724958" y="5595581"/>
            <a:ext cx="5334318" cy="369332"/>
          </a:xfrm>
          <a:prstGeom prst="rect">
            <a:avLst/>
          </a:prstGeom>
          <a:noFill/>
        </p:spPr>
        <p:txBody>
          <a:bodyPr wrap="square">
            <a:spAutoFit/>
          </a:bodyPr>
          <a:lstStyle/>
          <a:p>
            <a:pPr algn="ctr">
              <a:spcBef>
                <a:spcPts val="20"/>
              </a:spcBef>
            </a:pPr>
            <a:r>
              <a:rPr lang="en-US" b="1" dirty="0">
                <a:solidFill>
                  <a:srgbClr val="000000"/>
                </a:solidFill>
                <a:latin typeface="Times New Roman" panose="02020603050405020304" pitchFamily="18" charset="0"/>
                <a:ea typeface="Times New Roman" panose="02020603050405020304" pitchFamily="18" charset="0"/>
                <a:cs typeface="Arial"/>
              </a:rPr>
              <a:t>Incentives matter, but only in the closed task!</a:t>
            </a:r>
            <a:endParaRPr lang="en-US" sz="1100" b="1" dirty="0">
              <a:solidFill>
                <a:srgbClr val="000000"/>
              </a:solidFill>
              <a:latin typeface="Times New Roman" panose="02020603050405020304" pitchFamily="18" charset="0"/>
              <a:ea typeface="Times New Roman" panose="02020603050405020304" pitchFamily="18" charset="0"/>
              <a:cs typeface="Arial"/>
            </a:endParaRPr>
          </a:p>
        </p:txBody>
      </p:sp>
    </p:spTree>
    <p:extLst>
      <p:ext uri="{BB962C8B-B14F-4D97-AF65-F5344CB8AC3E}">
        <p14:creationId xmlns:p14="http://schemas.microsoft.com/office/powerpoint/2010/main" val="4234772129"/>
      </p:ext>
    </p:extLst>
  </p:cSld>
  <p:clrMapOvr>
    <a:masterClrMapping/>
  </p:clrMapOvr>
  <p:transition>
    <p:wipe dir="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940</Words>
  <Application>Microsoft Office PowerPoint</Application>
  <PresentationFormat>Widescreen</PresentationFormat>
  <Paragraphs>76</Paragraphs>
  <Slides>6</Slides>
  <Notes>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6</vt:i4>
      </vt:variant>
    </vt:vector>
  </HeadingPairs>
  <TitlesOfParts>
    <vt:vector size="14" baseType="lpstr">
      <vt:lpstr>Arial</vt:lpstr>
      <vt:lpstr>Calibri</vt:lpstr>
      <vt:lpstr>Calibri Light</vt:lpstr>
      <vt:lpstr>Tahoma</vt:lpstr>
      <vt:lpstr>Times New Roman</vt:lpstr>
      <vt:lpstr>Wingdings</vt:lpstr>
      <vt:lpstr>Tema di Office</vt:lpstr>
      <vt:lpstr>1_Default Design</vt:lpstr>
      <vt:lpstr>ECONOMICS LAB</vt:lpstr>
      <vt:lpstr>Incentives and innovation</vt:lpstr>
      <vt:lpstr>Creativity</vt:lpstr>
      <vt:lpstr>Definition of creativity</vt:lpstr>
      <vt:lpstr>Closed vs. Open tasks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Daniela Grieco</dc:creator>
  <cp:lastModifiedBy>Daniela Grieco</cp:lastModifiedBy>
  <cp:revision>2</cp:revision>
  <dcterms:created xsi:type="dcterms:W3CDTF">2023-08-04T17:01:27Z</dcterms:created>
  <dcterms:modified xsi:type="dcterms:W3CDTF">2023-08-04T17:03:33Z</dcterms:modified>
</cp:coreProperties>
</file>